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86" r:id="rId5"/>
    <p:sldId id="287" r:id="rId6"/>
    <p:sldId id="288" r:id="rId7"/>
    <p:sldId id="290" r:id="rId8"/>
    <p:sldId id="289" r:id="rId9"/>
    <p:sldId id="291" r:id="rId10"/>
    <p:sldId id="292" r:id="rId11"/>
    <p:sldId id="293" r:id="rId12"/>
    <p:sldId id="295" r:id="rId13"/>
    <p:sldId id="294" r:id="rId14"/>
    <p:sldId id="296" r:id="rId15"/>
    <p:sldId id="264" r:id="rId16"/>
    <p:sldId id="297" r:id="rId17"/>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4" d="100"/>
          <a:sy n="64" d="100"/>
        </p:scale>
        <p:origin x="90" y="1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ES_tradnl"/>
              <a:t>Percentage</a:t>
            </a:r>
            <a:r>
              <a:rPr lang="es-ES_tradnl" baseline="0"/>
              <a:t> of activity type (in minutes)</a:t>
            </a:r>
            <a:endParaRPr lang="es-ES_tradnl"/>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ES_tradnl"/>
        </a:p>
      </c:txPr>
    </c:title>
    <c:autoTitleDeleted val="0"/>
    <c:plotArea>
      <c:layout/>
      <c:barChart>
        <c:barDir val="col"/>
        <c:grouping val="percentStacked"/>
        <c:varyColors val="0"/>
        <c:ser>
          <c:idx val="0"/>
          <c:order val="0"/>
          <c:tx>
            <c:v>VeryActiveMinutes</c:v>
          </c:tx>
          <c:spPr>
            <a:solidFill>
              <a:schemeClr val="accent1"/>
            </a:solidFill>
            <a:ln>
              <a:noFill/>
            </a:ln>
            <a:effectLst/>
          </c:spPr>
          <c:invertIfNegative val="0"/>
          <c:cat>
            <c:numRef>
              <c:f>dailyActivity_merged!$B$951:$B$981</c:f>
              <c:numCache>
                <c:formatCode>m/d/yyyy</c:formatCode>
                <c:ptCount val="31"/>
                <c:pt idx="0">
                  <c:v>42472</c:v>
                </c:pt>
                <c:pt idx="1">
                  <c:v>42473</c:v>
                </c:pt>
                <c:pt idx="2">
                  <c:v>42474</c:v>
                </c:pt>
                <c:pt idx="3">
                  <c:v>42475</c:v>
                </c:pt>
                <c:pt idx="4">
                  <c:v>42476</c:v>
                </c:pt>
                <c:pt idx="5">
                  <c:v>42477</c:v>
                </c:pt>
                <c:pt idx="6">
                  <c:v>42478</c:v>
                </c:pt>
                <c:pt idx="7">
                  <c:v>42479</c:v>
                </c:pt>
                <c:pt idx="8">
                  <c:v>42480</c:v>
                </c:pt>
                <c:pt idx="9">
                  <c:v>42481</c:v>
                </c:pt>
                <c:pt idx="10">
                  <c:v>42482</c:v>
                </c:pt>
                <c:pt idx="11">
                  <c:v>42483</c:v>
                </c:pt>
                <c:pt idx="12">
                  <c:v>42484</c:v>
                </c:pt>
                <c:pt idx="13">
                  <c:v>42485</c:v>
                </c:pt>
                <c:pt idx="14">
                  <c:v>42486</c:v>
                </c:pt>
                <c:pt idx="15">
                  <c:v>42487</c:v>
                </c:pt>
                <c:pt idx="16">
                  <c:v>42488</c:v>
                </c:pt>
                <c:pt idx="17">
                  <c:v>42489</c:v>
                </c:pt>
                <c:pt idx="18">
                  <c:v>42490</c:v>
                </c:pt>
                <c:pt idx="19">
                  <c:v>42491</c:v>
                </c:pt>
                <c:pt idx="20">
                  <c:v>42492</c:v>
                </c:pt>
                <c:pt idx="21">
                  <c:v>42493</c:v>
                </c:pt>
                <c:pt idx="22">
                  <c:v>42494</c:v>
                </c:pt>
                <c:pt idx="23">
                  <c:v>42495</c:v>
                </c:pt>
                <c:pt idx="24">
                  <c:v>42496</c:v>
                </c:pt>
                <c:pt idx="25">
                  <c:v>42497</c:v>
                </c:pt>
                <c:pt idx="26">
                  <c:v>42498</c:v>
                </c:pt>
                <c:pt idx="27">
                  <c:v>42499</c:v>
                </c:pt>
                <c:pt idx="28">
                  <c:v>42500</c:v>
                </c:pt>
                <c:pt idx="29">
                  <c:v>42501</c:v>
                </c:pt>
                <c:pt idx="30">
                  <c:v>42502</c:v>
                </c:pt>
              </c:numCache>
            </c:numRef>
          </c:cat>
          <c:val>
            <c:numRef>
              <c:f>dailyActivity_merged!$K$951:$K$981</c:f>
              <c:numCache>
                <c:formatCode>#,##0</c:formatCode>
                <c:ptCount val="31"/>
                <c:pt idx="0">
                  <c:v>736</c:v>
                </c:pt>
                <c:pt idx="1">
                  <c:v>671</c:v>
                </c:pt>
                <c:pt idx="2">
                  <c:v>691</c:v>
                </c:pt>
                <c:pt idx="3">
                  <c:v>633</c:v>
                </c:pt>
                <c:pt idx="4">
                  <c:v>891</c:v>
                </c:pt>
                <c:pt idx="5">
                  <c:v>605</c:v>
                </c:pt>
                <c:pt idx="6">
                  <c:v>781</c:v>
                </c:pt>
                <c:pt idx="7">
                  <c:v>767</c:v>
                </c:pt>
                <c:pt idx="8">
                  <c:v>774</c:v>
                </c:pt>
                <c:pt idx="9">
                  <c:v>859</c:v>
                </c:pt>
                <c:pt idx="10">
                  <c:v>782</c:v>
                </c:pt>
                <c:pt idx="11">
                  <c:v>601</c:v>
                </c:pt>
                <c:pt idx="12">
                  <c:v>673</c:v>
                </c:pt>
                <c:pt idx="13">
                  <c:v>909</c:v>
                </c:pt>
                <c:pt idx="14">
                  <c:v>634</c:v>
                </c:pt>
                <c:pt idx="15">
                  <c:v>757</c:v>
                </c:pt>
                <c:pt idx="16">
                  <c:v>575</c:v>
                </c:pt>
                <c:pt idx="17">
                  <c:v>520</c:v>
                </c:pt>
                <c:pt idx="18">
                  <c:v>628</c:v>
                </c:pt>
                <c:pt idx="19">
                  <c:v>679</c:v>
                </c:pt>
                <c:pt idx="20">
                  <c:v>466</c:v>
                </c:pt>
                <c:pt idx="21">
                  <c:v>723</c:v>
                </c:pt>
                <c:pt idx="22">
                  <c:v>405</c:v>
                </c:pt>
                <c:pt idx="23">
                  <c:v>640</c:v>
                </c:pt>
                <c:pt idx="24">
                  <c:v>592</c:v>
                </c:pt>
                <c:pt idx="25">
                  <c:v>598</c:v>
                </c:pt>
                <c:pt idx="26">
                  <c:v>461</c:v>
                </c:pt>
                <c:pt idx="27">
                  <c:v>617</c:v>
                </c:pt>
                <c:pt idx="28">
                  <c:v>629</c:v>
                </c:pt>
                <c:pt idx="29">
                  <c:v>510</c:v>
                </c:pt>
                <c:pt idx="30">
                  <c:v>88</c:v>
                </c:pt>
              </c:numCache>
            </c:numRef>
          </c:val>
          <c:extLst>
            <c:ext xmlns:c16="http://schemas.microsoft.com/office/drawing/2014/chart" uri="{C3380CC4-5D6E-409C-BE32-E72D297353CC}">
              <c16:uniqueId val="{00000000-67A7-4DEC-86BA-ED0D7D678AC0}"/>
            </c:ext>
          </c:extLst>
        </c:ser>
        <c:ser>
          <c:idx val="1"/>
          <c:order val="1"/>
          <c:tx>
            <c:v>FairlyActiveMinutes</c:v>
          </c:tx>
          <c:spPr>
            <a:solidFill>
              <a:schemeClr val="accent2"/>
            </a:solidFill>
            <a:ln>
              <a:noFill/>
            </a:ln>
            <a:effectLst/>
          </c:spPr>
          <c:invertIfNegative val="0"/>
          <c:cat>
            <c:numRef>
              <c:f>dailyActivity_merged!$B$951:$B$981</c:f>
              <c:numCache>
                <c:formatCode>m/d/yyyy</c:formatCode>
                <c:ptCount val="31"/>
                <c:pt idx="0">
                  <c:v>42472</c:v>
                </c:pt>
                <c:pt idx="1">
                  <c:v>42473</c:v>
                </c:pt>
                <c:pt idx="2">
                  <c:v>42474</c:v>
                </c:pt>
                <c:pt idx="3">
                  <c:v>42475</c:v>
                </c:pt>
                <c:pt idx="4">
                  <c:v>42476</c:v>
                </c:pt>
                <c:pt idx="5">
                  <c:v>42477</c:v>
                </c:pt>
                <c:pt idx="6">
                  <c:v>42478</c:v>
                </c:pt>
                <c:pt idx="7">
                  <c:v>42479</c:v>
                </c:pt>
                <c:pt idx="8">
                  <c:v>42480</c:v>
                </c:pt>
                <c:pt idx="9">
                  <c:v>42481</c:v>
                </c:pt>
                <c:pt idx="10">
                  <c:v>42482</c:v>
                </c:pt>
                <c:pt idx="11">
                  <c:v>42483</c:v>
                </c:pt>
                <c:pt idx="12">
                  <c:v>42484</c:v>
                </c:pt>
                <c:pt idx="13">
                  <c:v>42485</c:v>
                </c:pt>
                <c:pt idx="14">
                  <c:v>42486</c:v>
                </c:pt>
                <c:pt idx="15">
                  <c:v>42487</c:v>
                </c:pt>
                <c:pt idx="16">
                  <c:v>42488</c:v>
                </c:pt>
                <c:pt idx="17">
                  <c:v>42489</c:v>
                </c:pt>
                <c:pt idx="18">
                  <c:v>42490</c:v>
                </c:pt>
                <c:pt idx="19">
                  <c:v>42491</c:v>
                </c:pt>
                <c:pt idx="20">
                  <c:v>42492</c:v>
                </c:pt>
                <c:pt idx="21">
                  <c:v>42493</c:v>
                </c:pt>
                <c:pt idx="22">
                  <c:v>42494</c:v>
                </c:pt>
                <c:pt idx="23">
                  <c:v>42495</c:v>
                </c:pt>
                <c:pt idx="24">
                  <c:v>42496</c:v>
                </c:pt>
                <c:pt idx="25">
                  <c:v>42497</c:v>
                </c:pt>
                <c:pt idx="26">
                  <c:v>42498</c:v>
                </c:pt>
                <c:pt idx="27">
                  <c:v>42499</c:v>
                </c:pt>
                <c:pt idx="28">
                  <c:v>42500</c:v>
                </c:pt>
                <c:pt idx="29">
                  <c:v>42501</c:v>
                </c:pt>
                <c:pt idx="30">
                  <c:v>42502</c:v>
                </c:pt>
              </c:numCache>
            </c:numRef>
          </c:cat>
          <c:val>
            <c:numRef>
              <c:f>dailyActivity_merged!$L$951:$L$981</c:f>
              <c:numCache>
                <c:formatCode>#,##0</c:formatCode>
                <c:ptCount val="31"/>
                <c:pt idx="0">
                  <c:v>259</c:v>
                </c:pt>
                <c:pt idx="1">
                  <c:v>349</c:v>
                </c:pt>
                <c:pt idx="2">
                  <c:v>409</c:v>
                </c:pt>
                <c:pt idx="3">
                  <c:v>326</c:v>
                </c:pt>
                <c:pt idx="4">
                  <c:v>484</c:v>
                </c:pt>
                <c:pt idx="5">
                  <c:v>379</c:v>
                </c:pt>
                <c:pt idx="6">
                  <c:v>516</c:v>
                </c:pt>
                <c:pt idx="7">
                  <c:v>441</c:v>
                </c:pt>
                <c:pt idx="8">
                  <c:v>600</c:v>
                </c:pt>
                <c:pt idx="9">
                  <c:v>478</c:v>
                </c:pt>
                <c:pt idx="10">
                  <c:v>424</c:v>
                </c:pt>
                <c:pt idx="11">
                  <c:v>481</c:v>
                </c:pt>
                <c:pt idx="12">
                  <c:v>439</c:v>
                </c:pt>
                <c:pt idx="13">
                  <c:v>364</c:v>
                </c:pt>
                <c:pt idx="14">
                  <c:v>564</c:v>
                </c:pt>
                <c:pt idx="15">
                  <c:v>345</c:v>
                </c:pt>
                <c:pt idx="16">
                  <c:v>378</c:v>
                </c:pt>
                <c:pt idx="17">
                  <c:v>448</c:v>
                </c:pt>
                <c:pt idx="18">
                  <c:v>513</c:v>
                </c:pt>
                <c:pt idx="19">
                  <c:v>471</c:v>
                </c:pt>
                <c:pt idx="20">
                  <c:v>382</c:v>
                </c:pt>
                <c:pt idx="21">
                  <c:v>430</c:v>
                </c:pt>
                <c:pt idx="22">
                  <c:v>323</c:v>
                </c:pt>
                <c:pt idx="23">
                  <c:v>448</c:v>
                </c:pt>
                <c:pt idx="24">
                  <c:v>328</c:v>
                </c:pt>
                <c:pt idx="25">
                  <c:v>407</c:v>
                </c:pt>
                <c:pt idx="26">
                  <c:v>469</c:v>
                </c:pt>
                <c:pt idx="27">
                  <c:v>418</c:v>
                </c:pt>
                <c:pt idx="28">
                  <c:v>485</c:v>
                </c:pt>
                <c:pt idx="29">
                  <c:v>348</c:v>
                </c:pt>
                <c:pt idx="30">
                  <c:v>45</c:v>
                </c:pt>
              </c:numCache>
            </c:numRef>
          </c:val>
          <c:extLst>
            <c:ext xmlns:c16="http://schemas.microsoft.com/office/drawing/2014/chart" uri="{C3380CC4-5D6E-409C-BE32-E72D297353CC}">
              <c16:uniqueId val="{00000001-67A7-4DEC-86BA-ED0D7D678AC0}"/>
            </c:ext>
          </c:extLst>
        </c:ser>
        <c:ser>
          <c:idx val="2"/>
          <c:order val="2"/>
          <c:tx>
            <c:v>LightlyActiveMinutes</c:v>
          </c:tx>
          <c:spPr>
            <a:solidFill>
              <a:schemeClr val="accent3"/>
            </a:solidFill>
            <a:ln>
              <a:noFill/>
            </a:ln>
            <a:effectLst/>
          </c:spPr>
          <c:invertIfNegative val="0"/>
          <c:cat>
            <c:numRef>
              <c:f>dailyActivity_merged!$B$951:$B$981</c:f>
              <c:numCache>
                <c:formatCode>m/d/yyyy</c:formatCode>
                <c:ptCount val="31"/>
                <c:pt idx="0">
                  <c:v>42472</c:v>
                </c:pt>
                <c:pt idx="1">
                  <c:v>42473</c:v>
                </c:pt>
                <c:pt idx="2">
                  <c:v>42474</c:v>
                </c:pt>
                <c:pt idx="3">
                  <c:v>42475</c:v>
                </c:pt>
                <c:pt idx="4">
                  <c:v>42476</c:v>
                </c:pt>
                <c:pt idx="5">
                  <c:v>42477</c:v>
                </c:pt>
                <c:pt idx="6">
                  <c:v>42478</c:v>
                </c:pt>
                <c:pt idx="7">
                  <c:v>42479</c:v>
                </c:pt>
                <c:pt idx="8">
                  <c:v>42480</c:v>
                </c:pt>
                <c:pt idx="9">
                  <c:v>42481</c:v>
                </c:pt>
                <c:pt idx="10">
                  <c:v>42482</c:v>
                </c:pt>
                <c:pt idx="11">
                  <c:v>42483</c:v>
                </c:pt>
                <c:pt idx="12">
                  <c:v>42484</c:v>
                </c:pt>
                <c:pt idx="13">
                  <c:v>42485</c:v>
                </c:pt>
                <c:pt idx="14">
                  <c:v>42486</c:v>
                </c:pt>
                <c:pt idx="15">
                  <c:v>42487</c:v>
                </c:pt>
                <c:pt idx="16">
                  <c:v>42488</c:v>
                </c:pt>
                <c:pt idx="17">
                  <c:v>42489</c:v>
                </c:pt>
                <c:pt idx="18">
                  <c:v>42490</c:v>
                </c:pt>
                <c:pt idx="19">
                  <c:v>42491</c:v>
                </c:pt>
                <c:pt idx="20">
                  <c:v>42492</c:v>
                </c:pt>
                <c:pt idx="21">
                  <c:v>42493</c:v>
                </c:pt>
                <c:pt idx="22">
                  <c:v>42494</c:v>
                </c:pt>
                <c:pt idx="23">
                  <c:v>42495</c:v>
                </c:pt>
                <c:pt idx="24">
                  <c:v>42496</c:v>
                </c:pt>
                <c:pt idx="25">
                  <c:v>42497</c:v>
                </c:pt>
                <c:pt idx="26">
                  <c:v>42498</c:v>
                </c:pt>
                <c:pt idx="27">
                  <c:v>42499</c:v>
                </c:pt>
                <c:pt idx="28">
                  <c:v>42500</c:v>
                </c:pt>
                <c:pt idx="29">
                  <c:v>42501</c:v>
                </c:pt>
                <c:pt idx="30">
                  <c:v>42502</c:v>
                </c:pt>
              </c:numCache>
            </c:numRef>
          </c:cat>
          <c:val>
            <c:numRef>
              <c:f>dailyActivity_merged!$M$951:$M$981</c:f>
              <c:numCache>
                <c:formatCode>#,##0</c:formatCode>
                <c:ptCount val="31"/>
                <c:pt idx="0">
                  <c:v>6567</c:v>
                </c:pt>
                <c:pt idx="1">
                  <c:v>5998</c:v>
                </c:pt>
                <c:pt idx="2">
                  <c:v>6633</c:v>
                </c:pt>
                <c:pt idx="3">
                  <c:v>7057</c:v>
                </c:pt>
                <c:pt idx="4">
                  <c:v>6202</c:v>
                </c:pt>
                <c:pt idx="5">
                  <c:v>5291</c:v>
                </c:pt>
                <c:pt idx="6">
                  <c:v>6025</c:v>
                </c:pt>
                <c:pt idx="7">
                  <c:v>6461</c:v>
                </c:pt>
                <c:pt idx="8">
                  <c:v>6515</c:v>
                </c:pt>
                <c:pt idx="9">
                  <c:v>5845</c:v>
                </c:pt>
                <c:pt idx="10">
                  <c:v>6257</c:v>
                </c:pt>
                <c:pt idx="11">
                  <c:v>7453</c:v>
                </c:pt>
                <c:pt idx="12">
                  <c:v>5962</c:v>
                </c:pt>
                <c:pt idx="13">
                  <c:v>6172</c:v>
                </c:pt>
                <c:pt idx="14">
                  <c:v>6408</c:v>
                </c:pt>
                <c:pt idx="15">
                  <c:v>6322</c:v>
                </c:pt>
                <c:pt idx="16">
                  <c:v>6694</c:v>
                </c:pt>
                <c:pt idx="17">
                  <c:v>6559</c:v>
                </c:pt>
                <c:pt idx="18">
                  <c:v>6775</c:v>
                </c:pt>
                <c:pt idx="19">
                  <c:v>4808</c:v>
                </c:pt>
                <c:pt idx="20">
                  <c:v>5418</c:v>
                </c:pt>
                <c:pt idx="21">
                  <c:v>5897</c:v>
                </c:pt>
                <c:pt idx="22">
                  <c:v>5214</c:v>
                </c:pt>
                <c:pt idx="23">
                  <c:v>6010</c:v>
                </c:pt>
                <c:pt idx="24">
                  <c:v>5856</c:v>
                </c:pt>
                <c:pt idx="25">
                  <c:v>5256</c:v>
                </c:pt>
                <c:pt idx="26">
                  <c:v>4990</c:v>
                </c:pt>
                <c:pt idx="27">
                  <c:v>5432</c:v>
                </c:pt>
                <c:pt idx="28">
                  <c:v>4663</c:v>
                </c:pt>
                <c:pt idx="29">
                  <c:v>4429</c:v>
                </c:pt>
                <c:pt idx="30">
                  <c:v>2075</c:v>
                </c:pt>
              </c:numCache>
            </c:numRef>
          </c:val>
          <c:extLst>
            <c:ext xmlns:c16="http://schemas.microsoft.com/office/drawing/2014/chart" uri="{C3380CC4-5D6E-409C-BE32-E72D297353CC}">
              <c16:uniqueId val="{00000002-67A7-4DEC-86BA-ED0D7D678AC0}"/>
            </c:ext>
          </c:extLst>
        </c:ser>
        <c:ser>
          <c:idx val="3"/>
          <c:order val="3"/>
          <c:tx>
            <c:v>SedentaryMinutes</c:v>
          </c:tx>
          <c:spPr>
            <a:solidFill>
              <a:schemeClr val="accent4"/>
            </a:solidFill>
            <a:ln>
              <a:noFill/>
            </a:ln>
            <a:effectLst/>
          </c:spPr>
          <c:invertIfNegative val="0"/>
          <c:cat>
            <c:numRef>
              <c:f>dailyActivity_merged!$B$951:$B$981</c:f>
              <c:numCache>
                <c:formatCode>m/d/yyyy</c:formatCode>
                <c:ptCount val="31"/>
                <c:pt idx="0">
                  <c:v>42472</c:v>
                </c:pt>
                <c:pt idx="1">
                  <c:v>42473</c:v>
                </c:pt>
                <c:pt idx="2">
                  <c:v>42474</c:v>
                </c:pt>
                <c:pt idx="3">
                  <c:v>42475</c:v>
                </c:pt>
                <c:pt idx="4">
                  <c:v>42476</c:v>
                </c:pt>
                <c:pt idx="5">
                  <c:v>42477</c:v>
                </c:pt>
                <c:pt idx="6">
                  <c:v>42478</c:v>
                </c:pt>
                <c:pt idx="7">
                  <c:v>42479</c:v>
                </c:pt>
                <c:pt idx="8">
                  <c:v>42480</c:v>
                </c:pt>
                <c:pt idx="9">
                  <c:v>42481</c:v>
                </c:pt>
                <c:pt idx="10">
                  <c:v>42482</c:v>
                </c:pt>
                <c:pt idx="11">
                  <c:v>42483</c:v>
                </c:pt>
                <c:pt idx="12">
                  <c:v>42484</c:v>
                </c:pt>
                <c:pt idx="13">
                  <c:v>42485</c:v>
                </c:pt>
                <c:pt idx="14">
                  <c:v>42486</c:v>
                </c:pt>
                <c:pt idx="15">
                  <c:v>42487</c:v>
                </c:pt>
                <c:pt idx="16">
                  <c:v>42488</c:v>
                </c:pt>
                <c:pt idx="17">
                  <c:v>42489</c:v>
                </c:pt>
                <c:pt idx="18">
                  <c:v>42490</c:v>
                </c:pt>
                <c:pt idx="19">
                  <c:v>42491</c:v>
                </c:pt>
                <c:pt idx="20">
                  <c:v>42492</c:v>
                </c:pt>
                <c:pt idx="21">
                  <c:v>42493</c:v>
                </c:pt>
                <c:pt idx="22">
                  <c:v>42494</c:v>
                </c:pt>
                <c:pt idx="23">
                  <c:v>42495</c:v>
                </c:pt>
                <c:pt idx="24">
                  <c:v>42496</c:v>
                </c:pt>
                <c:pt idx="25">
                  <c:v>42497</c:v>
                </c:pt>
                <c:pt idx="26">
                  <c:v>42498</c:v>
                </c:pt>
                <c:pt idx="27">
                  <c:v>42499</c:v>
                </c:pt>
                <c:pt idx="28">
                  <c:v>42500</c:v>
                </c:pt>
                <c:pt idx="29">
                  <c:v>42501</c:v>
                </c:pt>
                <c:pt idx="30">
                  <c:v>42502</c:v>
                </c:pt>
              </c:numCache>
            </c:numRef>
          </c:cat>
          <c:val>
            <c:numRef>
              <c:f>dailyActivity_merged!$N$951:$N$981</c:f>
              <c:numCache>
                <c:formatCode>#,##0</c:formatCode>
                <c:ptCount val="31"/>
                <c:pt idx="0">
                  <c:v>33865</c:v>
                </c:pt>
                <c:pt idx="1">
                  <c:v>33719</c:v>
                </c:pt>
                <c:pt idx="2">
                  <c:v>33331</c:v>
                </c:pt>
                <c:pt idx="3">
                  <c:v>31715</c:v>
                </c:pt>
                <c:pt idx="4">
                  <c:v>32085</c:v>
                </c:pt>
                <c:pt idx="5">
                  <c:v>33599</c:v>
                </c:pt>
                <c:pt idx="6">
                  <c:v>33959</c:v>
                </c:pt>
                <c:pt idx="7">
                  <c:v>32126</c:v>
                </c:pt>
                <c:pt idx="8">
                  <c:v>31172</c:v>
                </c:pt>
                <c:pt idx="9">
                  <c:v>33020</c:v>
                </c:pt>
                <c:pt idx="10">
                  <c:v>33028</c:v>
                </c:pt>
                <c:pt idx="11">
                  <c:v>30717</c:v>
                </c:pt>
                <c:pt idx="12">
                  <c:v>31749</c:v>
                </c:pt>
                <c:pt idx="13">
                  <c:v>33238</c:v>
                </c:pt>
                <c:pt idx="14">
                  <c:v>32813</c:v>
                </c:pt>
                <c:pt idx="15">
                  <c:v>32136</c:v>
                </c:pt>
                <c:pt idx="16">
                  <c:v>31415</c:v>
                </c:pt>
                <c:pt idx="17">
                  <c:v>31673</c:v>
                </c:pt>
                <c:pt idx="18">
                  <c:v>29106</c:v>
                </c:pt>
                <c:pt idx="19">
                  <c:v>28605</c:v>
                </c:pt>
                <c:pt idx="20">
                  <c:v>29795</c:v>
                </c:pt>
                <c:pt idx="21">
                  <c:v>29389</c:v>
                </c:pt>
                <c:pt idx="22">
                  <c:v>30078</c:v>
                </c:pt>
                <c:pt idx="23">
                  <c:v>29955</c:v>
                </c:pt>
                <c:pt idx="24">
                  <c:v>29623</c:v>
                </c:pt>
                <c:pt idx="25">
                  <c:v>27663</c:v>
                </c:pt>
                <c:pt idx="26">
                  <c:v>25868</c:v>
                </c:pt>
                <c:pt idx="27">
                  <c:v>26361</c:v>
                </c:pt>
                <c:pt idx="28">
                  <c:v>24926</c:v>
                </c:pt>
                <c:pt idx="29">
                  <c:v>21317</c:v>
                </c:pt>
                <c:pt idx="30">
                  <c:v>13692</c:v>
                </c:pt>
              </c:numCache>
            </c:numRef>
          </c:val>
          <c:extLst>
            <c:ext xmlns:c16="http://schemas.microsoft.com/office/drawing/2014/chart" uri="{C3380CC4-5D6E-409C-BE32-E72D297353CC}">
              <c16:uniqueId val="{00000003-67A7-4DEC-86BA-ED0D7D678AC0}"/>
            </c:ext>
          </c:extLst>
        </c:ser>
        <c:dLbls>
          <c:showLegendKey val="0"/>
          <c:showVal val="0"/>
          <c:showCatName val="0"/>
          <c:showSerName val="0"/>
          <c:showPercent val="0"/>
          <c:showBubbleSize val="0"/>
        </c:dLbls>
        <c:gapWidth val="150"/>
        <c:overlap val="100"/>
        <c:axId val="599560048"/>
        <c:axId val="599561360"/>
      </c:barChart>
      <c:dateAx>
        <c:axId val="59956004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ES_tradnl"/>
                  <a:t>Days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ES_tradnl"/>
            </a:p>
          </c:txPr>
        </c:title>
        <c:numFmt formatCode="m/d/yy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599561360"/>
        <c:crosses val="autoZero"/>
        <c:auto val="1"/>
        <c:lblOffset val="100"/>
        <c:baseTimeUnit val="days"/>
      </c:dateAx>
      <c:valAx>
        <c:axId val="59956136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ES_tradnl"/>
                  <a:t>% activity type</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ES_tradnl"/>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59956004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ES_tradnl"/>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ES_tradnl"/>
              <a:t>Calories/Steps per ID</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ES_tradnl"/>
        </a:p>
      </c:txPr>
    </c:title>
    <c:autoTitleDeleted val="0"/>
    <c:plotArea>
      <c:layout>
        <c:manualLayout>
          <c:layoutTarget val="inner"/>
          <c:xMode val="edge"/>
          <c:yMode val="edge"/>
          <c:x val="0.20727973007509351"/>
          <c:y val="0.19486111111111112"/>
          <c:w val="0.76786782884769589"/>
          <c:h val="0.56199267592946167"/>
        </c:manualLayout>
      </c:layout>
      <c:barChart>
        <c:barDir val="col"/>
        <c:grouping val="clustered"/>
        <c:varyColors val="0"/>
        <c:ser>
          <c:idx val="0"/>
          <c:order val="0"/>
          <c:spPr>
            <a:solidFill>
              <a:srgbClr val="002060"/>
            </a:solidFill>
            <a:ln>
              <a:noFill/>
            </a:ln>
            <a:effectLst/>
          </c:spPr>
          <c:invertIfNegative val="0"/>
          <c:cat>
            <c:numRef>
              <c:f>dailyActivity_merged!$A$990:$A$1022</c:f>
              <c:numCache>
                <c:formatCode>General</c:formatCode>
                <c:ptCount val="33"/>
                <c:pt idx="0">
                  <c:v>1503960366</c:v>
                </c:pt>
                <c:pt idx="1">
                  <c:v>1624580081</c:v>
                </c:pt>
                <c:pt idx="2">
                  <c:v>1644430081</c:v>
                </c:pt>
                <c:pt idx="3">
                  <c:v>1844505072</c:v>
                </c:pt>
                <c:pt idx="4">
                  <c:v>1927972279</c:v>
                </c:pt>
                <c:pt idx="5">
                  <c:v>2022484408</c:v>
                </c:pt>
                <c:pt idx="6">
                  <c:v>2026352035</c:v>
                </c:pt>
                <c:pt idx="7">
                  <c:v>2320127002</c:v>
                </c:pt>
                <c:pt idx="8">
                  <c:v>2347167796</c:v>
                </c:pt>
                <c:pt idx="9">
                  <c:v>2873212765</c:v>
                </c:pt>
                <c:pt idx="10">
                  <c:v>3372868164</c:v>
                </c:pt>
                <c:pt idx="11">
                  <c:v>3977333714</c:v>
                </c:pt>
                <c:pt idx="12">
                  <c:v>4020332650</c:v>
                </c:pt>
                <c:pt idx="13">
                  <c:v>4057192912</c:v>
                </c:pt>
                <c:pt idx="14">
                  <c:v>4319703577</c:v>
                </c:pt>
                <c:pt idx="15">
                  <c:v>4388161847</c:v>
                </c:pt>
                <c:pt idx="16">
                  <c:v>4445114986</c:v>
                </c:pt>
                <c:pt idx="17">
                  <c:v>4558609924</c:v>
                </c:pt>
                <c:pt idx="18">
                  <c:v>4702921684</c:v>
                </c:pt>
                <c:pt idx="19">
                  <c:v>5553957443</c:v>
                </c:pt>
                <c:pt idx="20">
                  <c:v>5577150313</c:v>
                </c:pt>
                <c:pt idx="21">
                  <c:v>6117666160</c:v>
                </c:pt>
                <c:pt idx="22">
                  <c:v>6290855005</c:v>
                </c:pt>
                <c:pt idx="23">
                  <c:v>6775888955</c:v>
                </c:pt>
                <c:pt idx="24">
                  <c:v>6962181067</c:v>
                </c:pt>
                <c:pt idx="25">
                  <c:v>7007744171</c:v>
                </c:pt>
                <c:pt idx="26">
                  <c:v>7086361926</c:v>
                </c:pt>
                <c:pt idx="27">
                  <c:v>8053475328</c:v>
                </c:pt>
                <c:pt idx="28">
                  <c:v>8253242879</c:v>
                </c:pt>
                <c:pt idx="29">
                  <c:v>8378563200</c:v>
                </c:pt>
                <c:pt idx="30">
                  <c:v>8583815059</c:v>
                </c:pt>
                <c:pt idx="31">
                  <c:v>8792009665</c:v>
                </c:pt>
                <c:pt idx="32">
                  <c:v>8877689391</c:v>
                </c:pt>
              </c:numCache>
            </c:numRef>
          </c:cat>
          <c:val>
            <c:numRef>
              <c:f>dailyActivity_merged!$Q$990:$Q$1022</c:f>
              <c:numCache>
                <c:formatCode>#,##0.000</c:formatCode>
                <c:ptCount val="33"/>
                <c:pt idx="0">
                  <c:v>0.14990988208796679</c:v>
                </c:pt>
                <c:pt idx="1">
                  <c:v>0.25824857773459658</c:v>
                </c:pt>
                <c:pt idx="2">
                  <c:v>0.38601027969371454</c:v>
                </c:pt>
                <c:pt idx="3">
                  <c:v>0.60986221899927484</c:v>
                </c:pt>
                <c:pt idx="4">
                  <c:v>2.371725352112676</c:v>
                </c:pt>
                <c:pt idx="5">
                  <c:v>0.22074101392947318</c:v>
                </c:pt>
                <c:pt idx="6">
                  <c:v>0.27675244679063354</c:v>
                </c:pt>
                <c:pt idx="7">
                  <c:v>0.36553073045964041</c:v>
                </c:pt>
                <c:pt idx="8">
                  <c:v>0.21465504160976692</c:v>
                </c:pt>
                <c:pt idx="9">
                  <c:v>0.25370897711214241</c:v>
                </c:pt>
                <c:pt idx="10">
                  <c:v>0.28172524101345886</c:v>
                </c:pt>
                <c:pt idx="11">
                  <c:v>0.1377993973362627</c:v>
                </c:pt>
                <c:pt idx="12">
                  <c:v>1.0523020886688292</c:v>
                </c:pt>
                <c:pt idx="13">
                  <c:v>0.51426524231370507</c:v>
                </c:pt>
                <c:pt idx="14">
                  <c:v>0.28033053156647464</c:v>
                </c:pt>
                <c:pt idx="15">
                  <c:v>0.28610037227949597</c:v>
                </c:pt>
                <c:pt idx="16">
                  <c:v>0.4557847376809937</c:v>
                </c:pt>
                <c:pt idx="17">
                  <c:v>0.26457045236086452</c:v>
                </c:pt>
                <c:pt idx="18">
                  <c:v>0.3459549775339249</c:v>
                </c:pt>
                <c:pt idx="19">
                  <c:v>0.21778343758193192</c:v>
                </c:pt>
                <c:pt idx="20">
                  <c:v>0.40455901064893052</c:v>
                </c:pt>
                <c:pt idx="21">
                  <c:v>0.3208790317675918</c:v>
                </c:pt>
                <c:pt idx="22">
                  <c:v>0.4601463649847104</c:v>
                </c:pt>
                <c:pt idx="23">
                  <c:v>0.84604347295152038</c:v>
                </c:pt>
                <c:pt idx="24">
                  <c:v>0.20235542865046979</c:v>
                </c:pt>
                <c:pt idx="25">
                  <c:v>0.22466704482539596</c:v>
                </c:pt>
                <c:pt idx="26">
                  <c:v>0.27383874021168575</c:v>
                </c:pt>
                <c:pt idx="27">
                  <c:v>0.19953590204124441</c:v>
                </c:pt>
                <c:pt idx="28">
                  <c:v>0.27583407085035033</c:v>
                </c:pt>
                <c:pt idx="29">
                  <c:v>0.39420682407705487</c:v>
                </c:pt>
                <c:pt idx="30">
                  <c:v>0.37952714269069793</c:v>
                </c:pt>
                <c:pt idx="31">
                  <c:v>1.0585773280255961</c:v>
                </c:pt>
                <c:pt idx="32">
                  <c:v>0.21323261758382756</c:v>
                </c:pt>
              </c:numCache>
            </c:numRef>
          </c:val>
          <c:extLst>
            <c:ext xmlns:c16="http://schemas.microsoft.com/office/drawing/2014/chart" uri="{C3380CC4-5D6E-409C-BE32-E72D297353CC}">
              <c16:uniqueId val="{00000000-EDBE-4A43-82BD-F4DC145EEAD1}"/>
            </c:ext>
          </c:extLst>
        </c:ser>
        <c:dLbls>
          <c:showLegendKey val="0"/>
          <c:showVal val="0"/>
          <c:showCatName val="0"/>
          <c:showSerName val="0"/>
          <c:showPercent val="0"/>
          <c:showBubbleSize val="0"/>
        </c:dLbls>
        <c:gapWidth val="50"/>
        <c:overlap val="-27"/>
        <c:axId val="488688248"/>
        <c:axId val="488690544"/>
      </c:barChart>
      <c:catAx>
        <c:axId val="48868824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ES_tradnl"/>
                  <a:t>Days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ES_tradnl"/>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488690544"/>
        <c:crosses val="autoZero"/>
        <c:auto val="1"/>
        <c:lblAlgn val="ctr"/>
        <c:lblOffset val="100"/>
        <c:noMultiLvlLbl val="0"/>
      </c:catAx>
      <c:valAx>
        <c:axId val="48869054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ES_tradnl"/>
                  <a:t>Calories/Steps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ES_tradnl"/>
            </a:p>
          </c:txPr>
        </c:title>
        <c:numFmt formatCode="#,##0.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48868824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ES_tradnl"/>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ES_tradnl"/>
              <a:t>Total calories per day</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ES_tradnl"/>
        </a:p>
      </c:txPr>
    </c:title>
    <c:autoTitleDeleted val="0"/>
    <c:plotArea>
      <c:layout>
        <c:manualLayout>
          <c:layoutTarget val="inner"/>
          <c:xMode val="edge"/>
          <c:yMode val="edge"/>
          <c:x val="0.11006928569412694"/>
          <c:y val="0.19486111111111112"/>
          <c:w val="0.84546383314988849"/>
          <c:h val="0.4969747010790318"/>
        </c:manualLayout>
      </c:layout>
      <c:barChart>
        <c:barDir val="col"/>
        <c:grouping val="clustered"/>
        <c:varyColors val="0"/>
        <c:ser>
          <c:idx val="0"/>
          <c:order val="0"/>
          <c:spPr>
            <a:solidFill>
              <a:schemeClr val="accent1"/>
            </a:solidFill>
            <a:ln>
              <a:noFill/>
            </a:ln>
            <a:effectLst/>
          </c:spPr>
          <c:invertIfNegative val="0"/>
          <c:cat>
            <c:multiLvlStrRef>
              <c:f>dailyCalories_merged!$E$6:$AI$7</c:f>
              <c:multiLvlStrCache>
                <c:ptCount val="31"/>
                <c:lvl>
                  <c:pt idx="0">
                    <c:v>12/04/2016</c:v>
                  </c:pt>
                  <c:pt idx="1">
                    <c:v>13/04/2016</c:v>
                  </c:pt>
                  <c:pt idx="2">
                    <c:v>14/04/2016</c:v>
                  </c:pt>
                  <c:pt idx="3">
                    <c:v>15/04/2016</c:v>
                  </c:pt>
                  <c:pt idx="4">
                    <c:v>16/04/2016</c:v>
                  </c:pt>
                  <c:pt idx="5">
                    <c:v>17/04/2016</c:v>
                  </c:pt>
                  <c:pt idx="6">
                    <c:v>18/04/2016</c:v>
                  </c:pt>
                  <c:pt idx="7">
                    <c:v>19/04/2016</c:v>
                  </c:pt>
                  <c:pt idx="8">
                    <c:v>20/04/2016</c:v>
                  </c:pt>
                  <c:pt idx="9">
                    <c:v>21/04/2016</c:v>
                  </c:pt>
                  <c:pt idx="10">
                    <c:v>22/04/2016</c:v>
                  </c:pt>
                  <c:pt idx="11">
                    <c:v>23/04/2016</c:v>
                  </c:pt>
                  <c:pt idx="12">
                    <c:v>24/04/2016</c:v>
                  </c:pt>
                  <c:pt idx="13">
                    <c:v>25/04/2016</c:v>
                  </c:pt>
                  <c:pt idx="14">
                    <c:v>26/04/2016</c:v>
                  </c:pt>
                  <c:pt idx="15">
                    <c:v>27/04/2016</c:v>
                  </c:pt>
                  <c:pt idx="16">
                    <c:v>28/04/2016</c:v>
                  </c:pt>
                  <c:pt idx="17">
                    <c:v>29/04/2016</c:v>
                  </c:pt>
                  <c:pt idx="18">
                    <c:v>30/04/2016</c:v>
                  </c:pt>
                  <c:pt idx="19">
                    <c:v>01/05/2016</c:v>
                  </c:pt>
                  <c:pt idx="20">
                    <c:v>02/05/2016</c:v>
                  </c:pt>
                  <c:pt idx="21">
                    <c:v>03/05/2016</c:v>
                  </c:pt>
                  <c:pt idx="22">
                    <c:v>04/05/2016</c:v>
                  </c:pt>
                  <c:pt idx="23">
                    <c:v>05/05/2016</c:v>
                  </c:pt>
                  <c:pt idx="24">
                    <c:v>06/05/2016</c:v>
                  </c:pt>
                  <c:pt idx="25">
                    <c:v>07/05/2016</c:v>
                  </c:pt>
                  <c:pt idx="26">
                    <c:v>08/05/2016</c:v>
                  </c:pt>
                  <c:pt idx="27">
                    <c:v>09/05/2016</c:v>
                  </c:pt>
                  <c:pt idx="28">
                    <c:v>10/05/2016</c:v>
                  </c:pt>
                  <c:pt idx="29">
                    <c:v>11/05/2016</c:v>
                  </c:pt>
                  <c:pt idx="30">
                    <c:v>12/05/2016</c:v>
                  </c:pt>
                </c:lvl>
                <c:lvl>
                  <c:pt idx="0">
                    <c:v>Ma</c:v>
                  </c:pt>
                  <c:pt idx="1">
                    <c:v>Mi</c:v>
                  </c:pt>
                  <c:pt idx="2">
                    <c:v>J</c:v>
                  </c:pt>
                  <c:pt idx="3">
                    <c:v>V</c:v>
                  </c:pt>
                  <c:pt idx="4">
                    <c:v>S</c:v>
                  </c:pt>
                  <c:pt idx="5">
                    <c:v>D</c:v>
                  </c:pt>
                  <c:pt idx="6">
                    <c:v>L</c:v>
                  </c:pt>
                  <c:pt idx="7">
                    <c:v>Ma</c:v>
                  </c:pt>
                  <c:pt idx="8">
                    <c:v>Mi</c:v>
                  </c:pt>
                  <c:pt idx="9">
                    <c:v>J</c:v>
                  </c:pt>
                  <c:pt idx="10">
                    <c:v>V</c:v>
                  </c:pt>
                  <c:pt idx="11">
                    <c:v>S</c:v>
                  </c:pt>
                  <c:pt idx="12">
                    <c:v>D</c:v>
                  </c:pt>
                  <c:pt idx="13">
                    <c:v>L</c:v>
                  </c:pt>
                  <c:pt idx="14">
                    <c:v>Ma</c:v>
                  </c:pt>
                  <c:pt idx="15">
                    <c:v>Mi</c:v>
                  </c:pt>
                  <c:pt idx="16">
                    <c:v>J</c:v>
                  </c:pt>
                  <c:pt idx="17">
                    <c:v>V</c:v>
                  </c:pt>
                  <c:pt idx="18">
                    <c:v>S</c:v>
                  </c:pt>
                  <c:pt idx="19">
                    <c:v>D</c:v>
                  </c:pt>
                  <c:pt idx="20">
                    <c:v>L</c:v>
                  </c:pt>
                  <c:pt idx="21">
                    <c:v>Ma</c:v>
                  </c:pt>
                  <c:pt idx="22">
                    <c:v>Mi</c:v>
                  </c:pt>
                  <c:pt idx="23">
                    <c:v>J</c:v>
                  </c:pt>
                  <c:pt idx="24">
                    <c:v>V</c:v>
                  </c:pt>
                  <c:pt idx="25">
                    <c:v>S</c:v>
                  </c:pt>
                  <c:pt idx="26">
                    <c:v>D</c:v>
                  </c:pt>
                  <c:pt idx="27">
                    <c:v>L</c:v>
                  </c:pt>
                  <c:pt idx="28">
                    <c:v>Ma</c:v>
                  </c:pt>
                  <c:pt idx="29">
                    <c:v>Mi</c:v>
                  </c:pt>
                  <c:pt idx="30">
                    <c:v>J</c:v>
                  </c:pt>
                </c:lvl>
              </c:multiLvlStrCache>
            </c:multiLvlStrRef>
          </c:cat>
          <c:val>
            <c:numRef>
              <c:f>dailyCalories_merged!$E$986:$AI$986</c:f>
              <c:numCache>
                <c:formatCode>#,##0</c:formatCode>
                <c:ptCount val="31"/>
                <c:pt idx="0">
                  <c:v>78893</c:v>
                </c:pt>
                <c:pt idx="1">
                  <c:v>75459</c:v>
                </c:pt>
                <c:pt idx="2">
                  <c:v>77761</c:v>
                </c:pt>
                <c:pt idx="3">
                  <c:v>77721</c:v>
                </c:pt>
                <c:pt idx="4">
                  <c:v>76574</c:v>
                </c:pt>
                <c:pt idx="5">
                  <c:v>71391</c:v>
                </c:pt>
                <c:pt idx="6">
                  <c:v>74668</c:v>
                </c:pt>
                <c:pt idx="7">
                  <c:v>75491</c:v>
                </c:pt>
                <c:pt idx="8">
                  <c:v>76647</c:v>
                </c:pt>
                <c:pt idx="9">
                  <c:v>77500</c:v>
                </c:pt>
                <c:pt idx="10">
                  <c:v>74485</c:v>
                </c:pt>
                <c:pt idx="11">
                  <c:v>76709</c:v>
                </c:pt>
                <c:pt idx="12">
                  <c:v>73326</c:v>
                </c:pt>
                <c:pt idx="13">
                  <c:v>75186</c:v>
                </c:pt>
                <c:pt idx="14">
                  <c:v>74604</c:v>
                </c:pt>
                <c:pt idx="15">
                  <c:v>74514</c:v>
                </c:pt>
                <c:pt idx="16">
                  <c:v>74114</c:v>
                </c:pt>
                <c:pt idx="17">
                  <c:v>72722</c:v>
                </c:pt>
                <c:pt idx="18">
                  <c:v>73592</c:v>
                </c:pt>
                <c:pt idx="19">
                  <c:v>66913</c:v>
                </c:pt>
                <c:pt idx="20">
                  <c:v>65988</c:v>
                </c:pt>
                <c:pt idx="21">
                  <c:v>71163</c:v>
                </c:pt>
                <c:pt idx="22">
                  <c:v>66211</c:v>
                </c:pt>
                <c:pt idx="23">
                  <c:v>70037</c:v>
                </c:pt>
                <c:pt idx="24">
                  <c:v>68877</c:v>
                </c:pt>
                <c:pt idx="25">
                  <c:v>65141</c:v>
                </c:pt>
                <c:pt idx="26">
                  <c:v>62193</c:v>
                </c:pt>
                <c:pt idx="27">
                  <c:v>63063</c:v>
                </c:pt>
                <c:pt idx="28">
                  <c:v>57963</c:v>
                </c:pt>
                <c:pt idx="29">
                  <c:v>52562</c:v>
                </c:pt>
                <c:pt idx="30">
                  <c:v>23925</c:v>
                </c:pt>
              </c:numCache>
            </c:numRef>
          </c:val>
          <c:extLst>
            <c:ext xmlns:c16="http://schemas.microsoft.com/office/drawing/2014/chart" uri="{C3380CC4-5D6E-409C-BE32-E72D297353CC}">
              <c16:uniqueId val="{00000000-42D7-4FF4-BDFD-DCBA5E6EDA31}"/>
            </c:ext>
          </c:extLst>
        </c:ser>
        <c:dLbls>
          <c:showLegendKey val="0"/>
          <c:showVal val="0"/>
          <c:showCatName val="0"/>
          <c:showSerName val="0"/>
          <c:showPercent val="0"/>
          <c:showBubbleSize val="0"/>
        </c:dLbls>
        <c:gapWidth val="50"/>
        <c:overlap val="-27"/>
        <c:axId val="598472824"/>
        <c:axId val="598476760"/>
      </c:barChart>
      <c:catAx>
        <c:axId val="59847282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ES_tradnl"/>
                  <a:t>Days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ES_tradnl"/>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3480000" spcFirstLastPara="1" vertOverflow="ellipsis"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598476760"/>
        <c:crosses val="autoZero"/>
        <c:auto val="1"/>
        <c:lblAlgn val="ctr"/>
        <c:lblOffset val="100"/>
        <c:noMultiLvlLbl val="0"/>
      </c:catAx>
      <c:valAx>
        <c:axId val="59847676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ES_tradnl"/>
                  <a:t>Calories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ES_tradnl"/>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5984728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ES_tradnl"/>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ES_tradnl"/>
              <a:t>Corrected Total calories per day</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ES_tradnl"/>
        </a:p>
      </c:txPr>
    </c:title>
    <c:autoTitleDeleted val="0"/>
    <c:plotArea>
      <c:layout>
        <c:manualLayout>
          <c:layoutTarget val="inner"/>
          <c:xMode val="edge"/>
          <c:yMode val="edge"/>
          <c:x val="0.12261408856151046"/>
          <c:y val="0.19486111111111112"/>
          <c:w val="0.83291903028250502"/>
          <c:h val="0.4969747010790318"/>
        </c:manualLayout>
      </c:layout>
      <c:barChart>
        <c:barDir val="col"/>
        <c:grouping val="clustered"/>
        <c:varyColors val="0"/>
        <c:ser>
          <c:idx val="0"/>
          <c:order val="0"/>
          <c:spPr>
            <a:solidFill>
              <a:schemeClr val="accent1"/>
            </a:solidFill>
            <a:ln>
              <a:noFill/>
            </a:ln>
            <a:effectLst/>
          </c:spPr>
          <c:invertIfNegative val="0"/>
          <c:cat>
            <c:multiLvlStrRef>
              <c:f>dailyCalories_merged!$E$6:$AI$7</c:f>
              <c:multiLvlStrCache>
                <c:ptCount val="31"/>
                <c:lvl>
                  <c:pt idx="0">
                    <c:v>12/04/2016</c:v>
                  </c:pt>
                  <c:pt idx="1">
                    <c:v>13/04/2016</c:v>
                  </c:pt>
                  <c:pt idx="2">
                    <c:v>14/04/2016</c:v>
                  </c:pt>
                  <c:pt idx="3">
                    <c:v>15/04/2016</c:v>
                  </c:pt>
                  <c:pt idx="4">
                    <c:v>16/04/2016</c:v>
                  </c:pt>
                  <c:pt idx="5">
                    <c:v>17/04/2016</c:v>
                  </c:pt>
                  <c:pt idx="6">
                    <c:v>18/04/2016</c:v>
                  </c:pt>
                  <c:pt idx="7">
                    <c:v>19/04/2016</c:v>
                  </c:pt>
                  <c:pt idx="8">
                    <c:v>20/04/2016</c:v>
                  </c:pt>
                  <c:pt idx="9">
                    <c:v>21/04/2016</c:v>
                  </c:pt>
                  <c:pt idx="10">
                    <c:v>22/04/2016</c:v>
                  </c:pt>
                  <c:pt idx="11">
                    <c:v>23/04/2016</c:v>
                  </c:pt>
                  <c:pt idx="12">
                    <c:v>24/04/2016</c:v>
                  </c:pt>
                  <c:pt idx="13">
                    <c:v>25/04/2016</c:v>
                  </c:pt>
                  <c:pt idx="14">
                    <c:v>26/04/2016</c:v>
                  </c:pt>
                  <c:pt idx="15">
                    <c:v>27/04/2016</c:v>
                  </c:pt>
                  <c:pt idx="16">
                    <c:v>28/04/2016</c:v>
                  </c:pt>
                  <c:pt idx="17">
                    <c:v>29/04/2016</c:v>
                  </c:pt>
                  <c:pt idx="18">
                    <c:v>30/04/2016</c:v>
                  </c:pt>
                  <c:pt idx="19">
                    <c:v>01/05/2016</c:v>
                  </c:pt>
                  <c:pt idx="20">
                    <c:v>02/05/2016</c:v>
                  </c:pt>
                  <c:pt idx="21">
                    <c:v>03/05/2016</c:v>
                  </c:pt>
                  <c:pt idx="22">
                    <c:v>04/05/2016</c:v>
                  </c:pt>
                  <c:pt idx="23">
                    <c:v>05/05/2016</c:v>
                  </c:pt>
                  <c:pt idx="24">
                    <c:v>06/05/2016</c:v>
                  </c:pt>
                  <c:pt idx="25">
                    <c:v>07/05/2016</c:v>
                  </c:pt>
                  <c:pt idx="26">
                    <c:v>08/05/2016</c:v>
                  </c:pt>
                  <c:pt idx="27">
                    <c:v>09/05/2016</c:v>
                  </c:pt>
                  <c:pt idx="28">
                    <c:v>10/05/2016</c:v>
                  </c:pt>
                  <c:pt idx="29">
                    <c:v>11/05/2016</c:v>
                  </c:pt>
                  <c:pt idx="30">
                    <c:v>12/05/2016</c:v>
                  </c:pt>
                </c:lvl>
                <c:lvl>
                  <c:pt idx="0">
                    <c:v>Ma</c:v>
                  </c:pt>
                  <c:pt idx="1">
                    <c:v>Mi</c:v>
                  </c:pt>
                  <c:pt idx="2">
                    <c:v>J</c:v>
                  </c:pt>
                  <c:pt idx="3">
                    <c:v>V</c:v>
                  </c:pt>
                  <c:pt idx="4">
                    <c:v>S</c:v>
                  </c:pt>
                  <c:pt idx="5">
                    <c:v>D</c:v>
                  </c:pt>
                  <c:pt idx="6">
                    <c:v>L</c:v>
                  </c:pt>
                  <c:pt idx="7">
                    <c:v>Ma</c:v>
                  </c:pt>
                  <c:pt idx="8">
                    <c:v>Mi</c:v>
                  </c:pt>
                  <c:pt idx="9">
                    <c:v>J</c:v>
                  </c:pt>
                  <c:pt idx="10">
                    <c:v>V</c:v>
                  </c:pt>
                  <c:pt idx="11">
                    <c:v>S</c:v>
                  </c:pt>
                  <c:pt idx="12">
                    <c:v>D</c:v>
                  </c:pt>
                  <c:pt idx="13">
                    <c:v>L</c:v>
                  </c:pt>
                  <c:pt idx="14">
                    <c:v>Ma</c:v>
                  </c:pt>
                  <c:pt idx="15">
                    <c:v>Mi</c:v>
                  </c:pt>
                  <c:pt idx="16">
                    <c:v>J</c:v>
                  </c:pt>
                  <c:pt idx="17">
                    <c:v>V</c:v>
                  </c:pt>
                  <c:pt idx="18">
                    <c:v>S</c:v>
                  </c:pt>
                  <c:pt idx="19">
                    <c:v>D</c:v>
                  </c:pt>
                  <c:pt idx="20">
                    <c:v>L</c:v>
                  </c:pt>
                  <c:pt idx="21">
                    <c:v>Ma</c:v>
                  </c:pt>
                  <c:pt idx="22">
                    <c:v>Mi</c:v>
                  </c:pt>
                  <c:pt idx="23">
                    <c:v>J</c:v>
                  </c:pt>
                  <c:pt idx="24">
                    <c:v>V</c:v>
                  </c:pt>
                  <c:pt idx="25">
                    <c:v>S</c:v>
                  </c:pt>
                  <c:pt idx="26">
                    <c:v>D</c:v>
                  </c:pt>
                  <c:pt idx="27">
                    <c:v>L</c:v>
                  </c:pt>
                  <c:pt idx="28">
                    <c:v>Ma</c:v>
                  </c:pt>
                  <c:pt idx="29">
                    <c:v>Mi</c:v>
                  </c:pt>
                  <c:pt idx="30">
                    <c:v>J</c:v>
                  </c:pt>
                </c:lvl>
              </c:multiLvlStrCache>
            </c:multiLvlStrRef>
          </c:cat>
          <c:val>
            <c:numRef>
              <c:f>dailyCalories_merged!$E$1022:$AI$1022</c:f>
              <c:numCache>
                <c:formatCode>#,##0</c:formatCode>
                <c:ptCount val="31"/>
                <c:pt idx="0">
                  <c:v>78893</c:v>
                </c:pt>
                <c:pt idx="1">
                  <c:v>75459</c:v>
                </c:pt>
                <c:pt idx="2">
                  <c:v>77761</c:v>
                </c:pt>
                <c:pt idx="3">
                  <c:v>77721</c:v>
                </c:pt>
                <c:pt idx="4">
                  <c:v>78966.9375</c:v>
                </c:pt>
                <c:pt idx="5">
                  <c:v>73621.96875</c:v>
                </c:pt>
                <c:pt idx="6">
                  <c:v>77001.375</c:v>
                </c:pt>
                <c:pt idx="7">
                  <c:v>77850.09375</c:v>
                </c:pt>
                <c:pt idx="8">
                  <c:v>79042.21875</c:v>
                </c:pt>
                <c:pt idx="9">
                  <c:v>79921.875</c:v>
                </c:pt>
                <c:pt idx="10">
                  <c:v>76812.65625</c:v>
                </c:pt>
                <c:pt idx="11">
                  <c:v>79106.15625</c:v>
                </c:pt>
                <c:pt idx="12">
                  <c:v>75617.4375</c:v>
                </c:pt>
                <c:pt idx="13">
                  <c:v>77535.5625</c:v>
                </c:pt>
                <c:pt idx="14">
                  <c:v>76935.375</c:v>
                </c:pt>
                <c:pt idx="15">
                  <c:v>76842.5625</c:v>
                </c:pt>
                <c:pt idx="16">
                  <c:v>76430.0625</c:v>
                </c:pt>
                <c:pt idx="17">
                  <c:v>74994.5625</c:v>
                </c:pt>
                <c:pt idx="18">
                  <c:v>80951.200000000012</c:v>
                </c:pt>
                <c:pt idx="19">
                  <c:v>73604.3</c:v>
                </c:pt>
                <c:pt idx="20">
                  <c:v>75089.793103448275</c:v>
                </c:pt>
                <c:pt idx="21">
                  <c:v>80978.586206896551</c:v>
                </c:pt>
                <c:pt idx="22">
                  <c:v>75343.551724137928</c:v>
                </c:pt>
                <c:pt idx="23">
                  <c:v>79697.275862068971</c:v>
                </c:pt>
                <c:pt idx="24">
                  <c:v>78377.275862068971</c:v>
                </c:pt>
                <c:pt idx="25">
                  <c:v>74125.965517241377</c:v>
                </c:pt>
                <c:pt idx="26">
                  <c:v>76013.666666666672</c:v>
                </c:pt>
                <c:pt idx="27">
                  <c:v>77077</c:v>
                </c:pt>
                <c:pt idx="28">
                  <c:v>76511.16</c:v>
                </c:pt>
                <c:pt idx="29">
                  <c:v>72272.75</c:v>
                </c:pt>
                <c:pt idx="30">
                  <c:v>41553.947368421053</c:v>
                </c:pt>
              </c:numCache>
            </c:numRef>
          </c:val>
          <c:extLst>
            <c:ext xmlns:c16="http://schemas.microsoft.com/office/drawing/2014/chart" uri="{C3380CC4-5D6E-409C-BE32-E72D297353CC}">
              <c16:uniqueId val="{00000000-AE58-4C4D-9318-9F4B65A0E020}"/>
            </c:ext>
          </c:extLst>
        </c:ser>
        <c:dLbls>
          <c:showLegendKey val="0"/>
          <c:showVal val="0"/>
          <c:showCatName val="0"/>
          <c:showSerName val="0"/>
          <c:showPercent val="0"/>
          <c:showBubbleSize val="0"/>
        </c:dLbls>
        <c:gapWidth val="50"/>
        <c:overlap val="-27"/>
        <c:axId val="598472824"/>
        <c:axId val="598476760"/>
      </c:barChart>
      <c:catAx>
        <c:axId val="59847282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ES_tradnl" dirty="0" err="1"/>
                  <a:t>Days</a:t>
                </a:r>
                <a:endParaRPr lang="es-ES_tradnl" dirty="0"/>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ES_tradnl"/>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3480000" spcFirstLastPara="1" vertOverflow="ellipsis"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598476760"/>
        <c:crosses val="autoZero"/>
        <c:auto val="1"/>
        <c:lblAlgn val="ctr"/>
        <c:lblOffset val="100"/>
        <c:noMultiLvlLbl val="0"/>
      </c:catAx>
      <c:valAx>
        <c:axId val="59847676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ES_tradnl"/>
                  <a:t>Calories corregidas {factor: 33/Conteo real)</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ES_tradnl"/>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59847282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ES_tradnl"/>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ES_tradnl"/>
              <a:t>Corrected total steps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ES_tradnl"/>
        </a:p>
      </c:txPr>
    </c:title>
    <c:autoTitleDeleted val="0"/>
    <c:plotArea>
      <c:layout/>
      <c:barChart>
        <c:barDir val="col"/>
        <c:grouping val="clustered"/>
        <c:varyColors val="0"/>
        <c:ser>
          <c:idx val="0"/>
          <c:order val="0"/>
          <c:spPr>
            <a:solidFill>
              <a:schemeClr val="accent1"/>
            </a:solidFill>
            <a:ln>
              <a:noFill/>
            </a:ln>
            <a:effectLst/>
          </c:spPr>
          <c:invertIfNegative val="0"/>
          <c:cat>
            <c:multiLvlStrRef>
              <c:f>dailySteps_merged!$E$6:$AI$7</c:f>
              <c:multiLvlStrCache>
                <c:ptCount val="31"/>
                <c:lvl>
                  <c:pt idx="0">
                    <c:v>12/04/2016</c:v>
                  </c:pt>
                  <c:pt idx="1">
                    <c:v>13/04/2016</c:v>
                  </c:pt>
                  <c:pt idx="2">
                    <c:v>14/04/2016</c:v>
                  </c:pt>
                  <c:pt idx="3">
                    <c:v>15/04/2016</c:v>
                  </c:pt>
                  <c:pt idx="4">
                    <c:v>16/04/2016</c:v>
                  </c:pt>
                  <c:pt idx="5">
                    <c:v>17/04/2016</c:v>
                  </c:pt>
                  <c:pt idx="6">
                    <c:v>18/04/2016</c:v>
                  </c:pt>
                  <c:pt idx="7">
                    <c:v>19/04/2016</c:v>
                  </c:pt>
                  <c:pt idx="8">
                    <c:v>20/04/2016</c:v>
                  </c:pt>
                  <c:pt idx="9">
                    <c:v>21/04/2016</c:v>
                  </c:pt>
                  <c:pt idx="10">
                    <c:v>22/04/2016</c:v>
                  </c:pt>
                  <c:pt idx="11">
                    <c:v>23/04/2016</c:v>
                  </c:pt>
                  <c:pt idx="12">
                    <c:v>24/04/2016</c:v>
                  </c:pt>
                  <c:pt idx="13">
                    <c:v>25/04/2016</c:v>
                  </c:pt>
                  <c:pt idx="14">
                    <c:v>26/04/2016</c:v>
                  </c:pt>
                  <c:pt idx="15">
                    <c:v>27/04/2016</c:v>
                  </c:pt>
                  <c:pt idx="16">
                    <c:v>28/04/2016</c:v>
                  </c:pt>
                  <c:pt idx="17">
                    <c:v>29/04/2016</c:v>
                  </c:pt>
                  <c:pt idx="18">
                    <c:v>30/04/2016</c:v>
                  </c:pt>
                  <c:pt idx="19">
                    <c:v>01/05/2016</c:v>
                  </c:pt>
                  <c:pt idx="20">
                    <c:v>02/05/2016</c:v>
                  </c:pt>
                  <c:pt idx="21">
                    <c:v>03/05/2016</c:v>
                  </c:pt>
                  <c:pt idx="22">
                    <c:v>04/05/2016</c:v>
                  </c:pt>
                  <c:pt idx="23">
                    <c:v>05/05/2016</c:v>
                  </c:pt>
                  <c:pt idx="24">
                    <c:v>06/05/2016</c:v>
                  </c:pt>
                  <c:pt idx="25">
                    <c:v>07/05/2016</c:v>
                  </c:pt>
                  <c:pt idx="26">
                    <c:v>08/05/2016</c:v>
                  </c:pt>
                  <c:pt idx="27">
                    <c:v>09/05/2016</c:v>
                  </c:pt>
                  <c:pt idx="28">
                    <c:v>10/05/2016</c:v>
                  </c:pt>
                  <c:pt idx="29">
                    <c:v>11/05/2016</c:v>
                  </c:pt>
                  <c:pt idx="30">
                    <c:v>12/05/2016</c:v>
                  </c:pt>
                </c:lvl>
                <c:lvl>
                  <c:pt idx="0">
                    <c:v>Ma</c:v>
                  </c:pt>
                  <c:pt idx="1">
                    <c:v>Mi</c:v>
                  </c:pt>
                  <c:pt idx="2">
                    <c:v>J</c:v>
                  </c:pt>
                  <c:pt idx="3">
                    <c:v>V</c:v>
                  </c:pt>
                  <c:pt idx="4">
                    <c:v>S</c:v>
                  </c:pt>
                  <c:pt idx="5">
                    <c:v>D</c:v>
                  </c:pt>
                  <c:pt idx="6">
                    <c:v>L</c:v>
                  </c:pt>
                  <c:pt idx="7">
                    <c:v>Ma</c:v>
                  </c:pt>
                  <c:pt idx="8">
                    <c:v>Mi</c:v>
                  </c:pt>
                  <c:pt idx="9">
                    <c:v>J</c:v>
                  </c:pt>
                  <c:pt idx="10">
                    <c:v>V</c:v>
                  </c:pt>
                  <c:pt idx="11">
                    <c:v>S</c:v>
                  </c:pt>
                  <c:pt idx="12">
                    <c:v>D</c:v>
                  </c:pt>
                  <c:pt idx="13">
                    <c:v>L</c:v>
                  </c:pt>
                  <c:pt idx="14">
                    <c:v>Ma</c:v>
                  </c:pt>
                  <c:pt idx="15">
                    <c:v>Mi</c:v>
                  </c:pt>
                  <c:pt idx="16">
                    <c:v>J</c:v>
                  </c:pt>
                  <c:pt idx="17">
                    <c:v>V</c:v>
                  </c:pt>
                  <c:pt idx="18">
                    <c:v>S</c:v>
                  </c:pt>
                  <c:pt idx="19">
                    <c:v>D</c:v>
                  </c:pt>
                  <c:pt idx="20">
                    <c:v>L</c:v>
                  </c:pt>
                  <c:pt idx="21">
                    <c:v>Ma</c:v>
                  </c:pt>
                  <c:pt idx="22">
                    <c:v>Mi</c:v>
                  </c:pt>
                  <c:pt idx="23">
                    <c:v>J</c:v>
                  </c:pt>
                  <c:pt idx="24">
                    <c:v>V</c:v>
                  </c:pt>
                  <c:pt idx="25">
                    <c:v>S</c:v>
                  </c:pt>
                  <c:pt idx="26">
                    <c:v>D</c:v>
                  </c:pt>
                  <c:pt idx="27">
                    <c:v>L</c:v>
                  </c:pt>
                  <c:pt idx="28">
                    <c:v>Ma</c:v>
                  </c:pt>
                  <c:pt idx="29">
                    <c:v>Mi</c:v>
                  </c:pt>
                  <c:pt idx="30">
                    <c:v>J</c:v>
                  </c:pt>
                </c:lvl>
              </c:multiLvlStrCache>
            </c:multiLvlStrRef>
          </c:cat>
          <c:val>
            <c:numRef>
              <c:f>dailySteps_merged!$E$1021:$AI$1021</c:f>
              <c:numCache>
                <c:formatCode>#,##0</c:formatCode>
                <c:ptCount val="31"/>
                <c:pt idx="0">
                  <c:v>289352.51612903224</c:v>
                </c:pt>
                <c:pt idx="1">
                  <c:v>252884.32258064515</c:v>
                </c:pt>
                <c:pt idx="2">
                  <c:v>272024.32258064515</c:v>
                </c:pt>
                <c:pt idx="3">
                  <c:v>248617</c:v>
                </c:pt>
                <c:pt idx="4">
                  <c:v>295651.25806451612</c:v>
                </c:pt>
                <c:pt idx="5">
                  <c:v>233385.10344827588</c:v>
                </c:pt>
                <c:pt idx="6">
                  <c:v>269006.41935483867</c:v>
                </c:pt>
                <c:pt idx="7">
                  <c:v>303549.32142857142</c:v>
                </c:pt>
                <c:pt idx="8">
                  <c:v>287336.5</c:v>
                </c:pt>
                <c:pt idx="9">
                  <c:v>310901.25</c:v>
                </c:pt>
                <c:pt idx="10">
                  <c:v>253657.16129032258</c:v>
                </c:pt>
                <c:pt idx="11">
                  <c:v>303968.68965517241</c:v>
                </c:pt>
                <c:pt idx="12">
                  <c:v>260283.10000000003</c:v>
                </c:pt>
                <c:pt idx="13">
                  <c:v>299179.17857142858</c:v>
                </c:pt>
                <c:pt idx="14">
                  <c:v>285265.6551724138</c:v>
                </c:pt>
                <c:pt idx="15">
                  <c:v>294173.37931034487</c:v>
                </c:pt>
                <c:pt idx="16">
                  <c:v>258673.16129032258</c:v>
                </c:pt>
                <c:pt idx="17">
                  <c:v>276126.32142857142</c:v>
                </c:pt>
                <c:pt idx="18">
                  <c:v>304927.07142857142</c:v>
                </c:pt>
                <c:pt idx="19">
                  <c:v>243811.07142857145</c:v>
                </c:pt>
                <c:pt idx="20">
                  <c:v>249863.77777777781</c:v>
                </c:pt>
                <c:pt idx="21">
                  <c:v>292524.96428571432</c:v>
                </c:pt>
                <c:pt idx="22">
                  <c:v>239737.66666666669</c:v>
                </c:pt>
                <c:pt idx="23">
                  <c:v>321369.23076923075</c:v>
                </c:pt>
                <c:pt idx="24">
                  <c:v>256088.25</c:v>
                </c:pt>
                <c:pt idx="25">
                  <c:v>273749.52</c:v>
                </c:pt>
                <c:pt idx="26">
                  <c:v>273087.91304347827</c:v>
                </c:pt>
                <c:pt idx="27">
                  <c:v>306237.25</c:v>
                </c:pt>
                <c:pt idx="28">
                  <c:v>310105.5</c:v>
                </c:pt>
                <c:pt idx="29">
                  <c:v>270702</c:v>
                </c:pt>
                <c:pt idx="30">
                  <c:v>141956.29411764705</c:v>
                </c:pt>
              </c:numCache>
            </c:numRef>
          </c:val>
          <c:extLst>
            <c:ext xmlns:c16="http://schemas.microsoft.com/office/drawing/2014/chart" uri="{C3380CC4-5D6E-409C-BE32-E72D297353CC}">
              <c16:uniqueId val="{00000000-E48A-442E-94DB-6814123A3A0C}"/>
            </c:ext>
          </c:extLst>
        </c:ser>
        <c:dLbls>
          <c:showLegendKey val="0"/>
          <c:showVal val="0"/>
          <c:showCatName val="0"/>
          <c:showSerName val="0"/>
          <c:showPercent val="0"/>
          <c:showBubbleSize val="0"/>
        </c:dLbls>
        <c:gapWidth val="50"/>
        <c:overlap val="-27"/>
        <c:axId val="602358680"/>
        <c:axId val="602373440"/>
      </c:barChart>
      <c:catAx>
        <c:axId val="602358680"/>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ES_tradnl"/>
                  <a:t>Days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ES_tradnl"/>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602373440"/>
        <c:crosses val="autoZero"/>
        <c:auto val="1"/>
        <c:lblAlgn val="ctr"/>
        <c:lblOffset val="100"/>
        <c:noMultiLvlLbl val="0"/>
      </c:catAx>
      <c:valAx>
        <c:axId val="60237344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ES_tradnl"/>
                  <a:t>No</a:t>
                </a:r>
                <a:r>
                  <a:rPr lang="es-ES_tradnl" baseline="0"/>
                  <a:t> Total Steps</a:t>
                </a:r>
                <a:endParaRPr lang="es-ES_tradnl"/>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ES_tradnl"/>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60235868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ES_tradnl"/>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ES_tradnl"/>
              <a:t>Usage of calories throughout the day</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ES_tradnl"/>
        </a:p>
      </c:txPr>
    </c:title>
    <c:autoTitleDeleted val="0"/>
    <c:plotArea>
      <c:layout/>
      <c:barChart>
        <c:barDir val="col"/>
        <c:grouping val="clustered"/>
        <c:varyColors val="0"/>
        <c:ser>
          <c:idx val="0"/>
          <c:order val="0"/>
          <c:spPr>
            <a:solidFill>
              <a:schemeClr val="accent1"/>
            </a:solidFill>
            <a:ln>
              <a:noFill/>
            </a:ln>
            <a:effectLst/>
          </c:spPr>
          <c:invertIfNegative val="0"/>
          <c:cat>
            <c:numRef>
              <c:f>hourlyCalories_merged!$M$7:$AJ$7</c:f>
              <c:numCache>
                <c:formatCode>h:mm:ss</c:formatCode>
                <c:ptCount val="24"/>
                <c:pt idx="0">
                  <c:v>0</c:v>
                </c:pt>
                <c:pt idx="1">
                  <c:v>4.1666666666666664E-2</c:v>
                </c:pt>
                <c:pt idx="2">
                  <c:v>8.3333333333333329E-2</c:v>
                </c:pt>
                <c:pt idx="3">
                  <c:v>0.125</c:v>
                </c:pt>
                <c:pt idx="4">
                  <c:v>0.16666666666666666</c:v>
                </c:pt>
                <c:pt idx="5">
                  <c:v>0.20833333333333334</c:v>
                </c:pt>
                <c:pt idx="6">
                  <c:v>0.25</c:v>
                </c:pt>
                <c:pt idx="7">
                  <c:v>0.29166666666666669</c:v>
                </c:pt>
                <c:pt idx="8">
                  <c:v>0.33333333333333331</c:v>
                </c:pt>
                <c:pt idx="9">
                  <c:v>0.375</c:v>
                </c:pt>
                <c:pt idx="10">
                  <c:v>0.41666666666666669</c:v>
                </c:pt>
                <c:pt idx="11">
                  <c:v>0.45833333333333331</c:v>
                </c:pt>
                <c:pt idx="12">
                  <c:v>0.5</c:v>
                </c:pt>
                <c:pt idx="13">
                  <c:v>0.54166666666666663</c:v>
                </c:pt>
                <c:pt idx="14">
                  <c:v>0.58333333333333337</c:v>
                </c:pt>
                <c:pt idx="15">
                  <c:v>0.625</c:v>
                </c:pt>
                <c:pt idx="16">
                  <c:v>0.66666666666666663</c:v>
                </c:pt>
                <c:pt idx="17">
                  <c:v>0.70833333333333337</c:v>
                </c:pt>
                <c:pt idx="18">
                  <c:v>0.75</c:v>
                </c:pt>
                <c:pt idx="19">
                  <c:v>0.79166666666666663</c:v>
                </c:pt>
                <c:pt idx="20">
                  <c:v>0.83333333333333337</c:v>
                </c:pt>
                <c:pt idx="21">
                  <c:v>0.875</c:v>
                </c:pt>
                <c:pt idx="22">
                  <c:v>0.91666666666666663</c:v>
                </c:pt>
                <c:pt idx="23">
                  <c:v>0.95833333333333337</c:v>
                </c:pt>
              </c:numCache>
            </c:numRef>
          </c:cat>
          <c:val>
            <c:numRef>
              <c:f>hourlyCalories_merged!$M$22182:$AJ$22182</c:f>
              <c:numCache>
                <c:formatCode>#,##0</c:formatCode>
                <c:ptCount val="24"/>
                <c:pt idx="0">
                  <c:v>2359.3537000139895</c:v>
                </c:pt>
                <c:pt idx="1">
                  <c:v>2305.9619241838373</c:v>
                </c:pt>
                <c:pt idx="2">
                  <c:v>2275.4401993260731</c:v>
                </c:pt>
                <c:pt idx="3">
                  <c:v>2228.6993837950454</c:v>
                </c:pt>
                <c:pt idx="4">
                  <c:v>2246.4406001241373</c:v>
                </c:pt>
                <c:pt idx="5">
                  <c:v>2655.0202243436952</c:v>
                </c:pt>
                <c:pt idx="6">
                  <c:v>2838.6163516598558</c:v>
                </c:pt>
                <c:pt idx="7">
                  <c:v>3134.8026576338298</c:v>
                </c:pt>
                <c:pt idx="8">
                  <c:v>3456.2696697224847</c:v>
                </c:pt>
                <c:pt idx="9">
                  <c:v>3496.8720372896314</c:v>
                </c:pt>
                <c:pt idx="10">
                  <c:v>3622.1849198559662</c:v>
                </c:pt>
                <c:pt idx="11">
                  <c:v>3645.5299203700756</c:v>
                </c:pt>
                <c:pt idx="12">
                  <c:v>3826.3313156472577</c:v>
                </c:pt>
                <c:pt idx="13">
                  <c:v>3779.5487739117402</c:v>
                </c:pt>
                <c:pt idx="14">
                  <c:v>3763.4068137021218</c:v>
                </c:pt>
                <c:pt idx="15">
                  <c:v>3480.4730778777948</c:v>
                </c:pt>
                <c:pt idx="16">
                  <c:v>3700.5133178393362</c:v>
                </c:pt>
                <c:pt idx="17">
                  <c:v>3966.0133569669042</c:v>
                </c:pt>
                <c:pt idx="18">
                  <c:v>4033.4414807528178</c:v>
                </c:pt>
                <c:pt idx="19">
                  <c:v>3952.2762036147396</c:v>
                </c:pt>
                <c:pt idx="20">
                  <c:v>3349.4650190893062</c:v>
                </c:pt>
                <c:pt idx="21">
                  <c:v>3131.0776153252186</c:v>
                </c:pt>
                <c:pt idx="22">
                  <c:v>2878.1521386404938</c:v>
                </c:pt>
                <c:pt idx="23">
                  <c:v>2542.5620631136103</c:v>
                </c:pt>
              </c:numCache>
            </c:numRef>
          </c:val>
          <c:extLst>
            <c:ext xmlns:c16="http://schemas.microsoft.com/office/drawing/2014/chart" uri="{C3380CC4-5D6E-409C-BE32-E72D297353CC}">
              <c16:uniqueId val="{00000000-47CE-4B23-B190-678B64CC55ED}"/>
            </c:ext>
          </c:extLst>
        </c:ser>
        <c:dLbls>
          <c:showLegendKey val="0"/>
          <c:showVal val="0"/>
          <c:showCatName val="0"/>
          <c:showSerName val="0"/>
          <c:showPercent val="0"/>
          <c:showBubbleSize val="0"/>
        </c:dLbls>
        <c:gapWidth val="50"/>
        <c:overlap val="-27"/>
        <c:axId val="641384872"/>
        <c:axId val="641386512"/>
      </c:barChart>
      <c:catAx>
        <c:axId val="641384872"/>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ES_tradnl"/>
                  <a:t>Time (24 hours/day)</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ES_tradnl"/>
            </a:p>
          </c:txPr>
        </c:title>
        <c:numFmt formatCode="h:mm:ss"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641386512"/>
        <c:crosses val="autoZero"/>
        <c:auto val="1"/>
        <c:lblAlgn val="ctr"/>
        <c:lblOffset val="100"/>
        <c:noMultiLvlLbl val="0"/>
      </c:catAx>
      <c:valAx>
        <c:axId val="64138651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ES_tradnl"/>
                  <a:t>Calories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ES_tradnl"/>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64138487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ES_tradnl"/>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ES_tradnl"/>
              <a:t>Total Intensity</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ES_tradnl"/>
        </a:p>
      </c:txPr>
    </c:title>
    <c:autoTitleDeleted val="0"/>
    <c:plotArea>
      <c:layout/>
      <c:barChart>
        <c:barDir val="col"/>
        <c:grouping val="clustered"/>
        <c:varyColors val="0"/>
        <c:ser>
          <c:idx val="0"/>
          <c:order val="0"/>
          <c:spPr>
            <a:solidFill>
              <a:schemeClr val="accent1"/>
            </a:solidFill>
            <a:ln>
              <a:noFill/>
            </a:ln>
            <a:effectLst/>
          </c:spPr>
          <c:invertIfNegative val="0"/>
          <c:cat>
            <c:numRef>
              <c:f>hourlyIntensities_merged!$M$7:$AJ$7</c:f>
              <c:numCache>
                <c:formatCode>h:mm:ss</c:formatCode>
                <c:ptCount val="24"/>
                <c:pt idx="0">
                  <c:v>0</c:v>
                </c:pt>
                <c:pt idx="1">
                  <c:v>4.1666666666666664E-2</c:v>
                </c:pt>
                <c:pt idx="2">
                  <c:v>8.3333333333333329E-2</c:v>
                </c:pt>
                <c:pt idx="3">
                  <c:v>0.125</c:v>
                </c:pt>
                <c:pt idx="4">
                  <c:v>0.16666666666666666</c:v>
                </c:pt>
                <c:pt idx="5">
                  <c:v>0.20833333333333334</c:v>
                </c:pt>
                <c:pt idx="6">
                  <c:v>0.25</c:v>
                </c:pt>
                <c:pt idx="7">
                  <c:v>0.29166666666666669</c:v>
                </c:pt>
                <c:pt idx="8">
                  <c:v>0.33333333333333331</c:v>
                </c:pt>
                <c:pt idx="9">
                  <c:v>0.375</c:v>
                </c:pt>
                <c:pt idx="10">
                  <c:v>0.41666666666666669</c:v>
                </c:pt>
                <c:pt idx="11">
                  <c:v>0.45833333333333331</c:v>
                </c:pt>
                <c:pt idx="12">
                  <c:v>0.5</c:v>
                </c:pt>
                <c:pt idx="13">
                  <c:v>0.54166666666666663</c:v>
                </c:pt>
                <c:pt idx="14">
                  <c:v>0.58333333333333337</c:v>
                </c:pt>
                <c:pt idx="15">
                  <c:v>0.625</c:v>
                </c:pt>
                <c:pt idx="16">
                  <c:v>0.66666666666666663</c:v>
                </c:pt>
                <c:pt idx="17">
                  <c:v>0.70833333333333337</c:v>
                </c:pt>
                <c:pt idx="18">
                  <c:v>0.75</c:v>
                </c:pt>
                <c:pt idx="19">
                  <c:v>0.79166666666666663</c:v>
                </c:pt>
                <c:pt idx="20">
                  <c:v>0.83333333333333337</c:v>
                </c:pt>
                <c:pt idx="21">
                  <c:v>0.875</c:v>
                </c:pt>
                <c:pt idx="22">
                  <c:v>0.91666666666666663</c:v>
                </c:pt>
                <c:pt idx="23">
                  <c:v>0.95833333333333337</c:v>
                </c:pt>
              </c:numCache>
            </c:numRef>
          </c:cat>
          <c:val>
            <c:numRef>
              <c:f>hourlyIntensities_merged!$M$22110:$AJ$22110</c:f>
              <c:numCache>
                <c:formatCode>#,##0</c:formatCode>
                <c:ptCount val="24"/>
                <c:pt idx="0">
                  <c:v>1767</c:v>
                </c:pt>
                <c:pt idx="1">
                  <c:v>1219</c:v>
                </c:pt>
                <c:pt idx="2">
                  <c:v>921</c:v>
                </c:pt>
                <c:pt idx="3">
                  <c:v>386</c:v>
                </c:pt>
                <c:pt idx="4">
                  <c:v>580</c:v>
                </c:pt>
                <c:pt idx="5">
                  <c:v>4609</c:v>
                </c:pt>
                <c:pt idx="6">
                  <c:v>7205</c:v>
                </c:pt>
                <c:pt idx="7">
                  <c:v>9915</c:v>
                </c:pt>
                <c:pt idx="8">
                  <c:v>13383</c:v>
                </c:pt>
                <c:pt idx="9">
                  <c:v>13645</c:v>
                </c:pt>
                <c:pt idx="10">
                  <c:v>15905</c:v>
                </c:pt>
                <c:pt idx="11">
                  <c:v>15248</c:v>
                </c:pt>
                <c:pt idx="12">
                  <c:v>17751</c:v>
                </c:pt>
                <c:pt idx="13">
                  <c:v>16667</c:v>
                </c:pt>
                <c:pt idx="14">
                  <c:v>16681</c:v>
                </c:pt>
                <c:pt idx="15">
                  <c:v>13819</c:v>
                </c:pt>
                <c:pt idx="16">
                  <c:v>15490</c:v>
                </c:pt>
                <c:pt idx="17">
                  <c:v>18995</c:v>
                </c:pt>
                <c:pt idx="18">
                  <c:v>18518</c:v>
                </c:pt>
                <c:pt idx="19">
                  <c:v>18430</c:v>
                </c:pt>
                <c:pt idx="20">
                  <c:v>12035</c:v>
                </c:pt>
                <c:pt idx="21">
                  <c:v>9821</c:v>
                </c:pt>
                <c:pt idx="22">
                  <c:v>7568</c:v>
                </c:pt>
                <c:pt idx="23">
                  <c:v>3817</c:v>
                </c:pt>
              </c:numCache>
            </c:numRef>
          </c:val>
          <c:extLst>
            <c:ext xmlns:c16="http://schemas.microsoft.com/office/drawing/2014/chart" uri="{C3380CC4-5D6E-409C-BE32-E72D297353CC}">
              <c16:uniqueId val="{00000000-F137-420B-83D4-A004630DC406}"/>
            </c:ext>
          </c:extLst>
        </c:ser>
        <c:dLbls>
          <c:showLegendKey val="0"/>
          <c:showVal val="0"/>
          <c:showCatName val="0"/>
          <c:showSerName val="0"/>
          <c:showPercent val="0"/>
          <c:showBubbleSize val="0"/>
        </c:dLbls>
        <c:gapWidth val="50"/>
        <c:overlap val="-27"/>
        <c:axId val="598465936"/>
        <c:axId val="598467248"/>
      </c:barChart>
      <c:catAx>
        <c:axId val="59846593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ES_tradnl"/>
                  <a:t>Time (Around</a:t>
                </a:r>
                <a:r>
                  <a:rPr lang="es-ES_tradnl" baseline="0"/>
                  <a:t> the clock</a:t>
                </a:r>
                <a:r>
                  <a:rPr lang="es-ES_tradnl"/>
                  <a: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ES_tradnl"/>
            </a:p>
          </c:txPr>
        </c:title>
        <c:numFmt formatCode="h:mm:ss"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598467248"/>
        <c:crosses val="autoZero"/>
        <c:auto val="1"/>
        <c:lblAlgn val="ctr"/>
        <c:lblOffset val="100"/>
        <c:noMultiLvlLbl val="0"/>
      </c:catAx>
      <c:valAx>
        <c:axId val="59846724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ES_tradnl"/>
                  <a:t>Intensity</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ES_tradnl"/>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59846593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ES_tradnl"/>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ES_tradnl"/>
              <a:t>Total</a:t>
            </a:r>
            <a:r>
              <a:rPr lang="es-ES_tradnl" baseline="0"/>
              <a:t> steps</a:t>
            </a:r>
            <a:endParaRPr lang="es-ES_tradnl"/>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ES_tradnl"/>
        </a:p>
      </c:txPr>
    </c:title>
    <c:autoTitleDeleted val="0"/>
    <c:plotArea>
      <c:layout/>
      <c:barChart>
        <c:barDir val="col"/>
        <c:grouping val="clustered"/>
        <c:varyColors val="0"/>
        <c:ser>
          <c:idx val="0"/>
          <c:order val="0"/>
          <c:spPr>
            <a:solidFill>
              <a:schemeClr val="accent2">
                <a:lumMod val="40000"/>
                <a:lumOff val="60000"/>
              </a:schemeClr>
            </a:solidFill>
            <a:ln>
              <a:noFill/>
            </a:ln>
            <a:effectLst/>
          </c:spPr>
          <c:invertIfNegative val="0"/>
          <c:cat>
            <c:numRef>
              <c:f>hourlySteps_merged!$K$7:$AH$7</c:f>
              <c:numCache>
                <c:formatCode>h:mm:ss</c:formatCode>
                <c:ptCount val="24"/>
                <c:pt idx="0">
                  <c:v>0</c:v>
                </c:pt>
                <c:pt idx="1">
                  <c:v>4.1666666666666664E-2</c:v>
                </c:pt>
                <c:pt idx="2">
                  <c:v>8.3333333333333329E-2</c:v>
                </c:pt>
                <c:pt idx="3">
                  <c:v>0.125</c:v>
                </c:pt>
                <c:pt idx="4">
                  <c:v>0.16666666666666666</c:v>
                </c:pt>
                <c:pt idx="5">
                  <c:v>0.20833333333333334</c:v>
                </c:pt>
                <c:pt idx="6">
                  <c:v>0.25</c:v>
                </c:pt>
                <c:pt idx="7">
                  <c:v>0.29166666666666669</c:v>
                </c:pt>
                <c:pt idx="8">
                  <c:v>0.33333333333333331</c:v>
                </c:pt>
                <c:pt idx="9">
                  <c:v>0.375</c:v>
                </c:pt>
                <c:pt idx="10">
                  <c:v>0.41666666666666669</c:v>
                </c:pt>
                <c:pt idx="11">
                  <c:v>0.45833333333333331</c:v>
                </c:pt>
                <c:pt idx="12">
                  <c:v>0.5</c:v>
                </c:pt>
                <c:pt idx="13">
                  <c:v>0.54166666666666663</c:v>
                </c:pt>
                <c:pt idx="14">
                  <c:v>0.58333333333333337</c:v>
                </c:pt>
                <c:pt idx="15">
                  <c:v>0.625</c:v>
                </c:pt>
                <c:pt idx="16">
                  <c:v>0.66666666666666663</c:v>
                </c:pt>
                <c:pt idx="17">
                  <c:v>0.70833333333333337</c:v>
                </c:pt>
                <c:pt idx="18">
                  <c:v>0.75</c:v>
                </c:pt>
                <c:pt idx="19">
                  <c:v>0.79166666666666663</c:v>
                </c:pt>
                <c:pt idx="20">
                  <c:v>0.83333333333333337</c:v>
                </c:pt>
                <c:pt idx="21">
                  <c:v>0.875</c:v>
                </c:pt>
                <c:pt idx="22">
                  <c:v>0.91666666666666663</c:v>
                </c:pt>
                <c:pt idx="23">
                  <c:v>0.95833333333333337</c:v>
                </c:pt>
              </c:numCache>
            </c:numRef>
          </c:cat>
          <c:val>
            <c:numRef>
              <c:f>hourlySteps_merged!$K$22110:$AH$22110</c:f>
              <c:numCache>
                <c:formatCode>#,##0</c:formatCode>
                <c:ptCount val="24"/>
                <c:pt idx="0">
                  <c:v>39404</c:v>
                </c:pt>
                <c:pt idx="1">
                  <c:v>21555</c:v>
                </c:pt>
                <c:pt idx="2">
                  <c:v>15964</c:v>
                </c:pt>
                <c:pt idx="3">
                  <c:v>5996</c:v>
                </c:pt>
                <c:pt idx="4">
                  <c:v>11836</c:v>
                </c:pt>
                <c:pt idx="5">
                  <c:v>40886</c:v>
                </c:pt>
                <c:pt idx="6">
                  <c:v>166191</c:v>
                </c:pt>
                <c:pt idx="7">
                  <c:v>284932</c:v>
                </c:pt>
                <c:pt idx="8">
                  <c:v>398044</c:v>
                </c:pt>
                <c:pt idx="9">
                  <c:v>403404</c:v>
                </c:pt>
                <c:pt idx="10">
                  <c:v>447467</c:v>
                </c:pt>
                <c:pt idx="11">
                  <c:v>423534</c:v>
                </c:pt>
                <c:pt idx="12">
                  <c:v>505848</c:v>
                </c:pt>
                <c:pt idx="13">
                  <c:v>495220</c:v>
                </c:pt>
                <c:pt idx="14">
                  <c:v>497813</c:v>
                </c:pt>
                <c:pt idx="15">
                  <c:v>371782</c:v>
                </c:pt>
                <c:pt idx="16">
                  <c:v>450639</c:v>
                </c:pt>
                <c:pt idx="17">
                  <c:v>498511</c:v>
                </c:pt>
                <c:pt idx="18">
                  <c:v>542848</c:v>
                </c:pt>
                <c:pt idx="19">
                  <c:v>528552</c:v>
                </c:pt>
                <c:pt idx="20">
                  <c:v>320638</c:v>
                </c:pt>
                <c:pt idx="21">
                  <c:v>278865</c:v>
                </c:pt>
                <c:pt idx="22">
                  <c:v>215141</c:v>
                </c:pt>
                <c:pt idx="23">
                  <c:v>110286</c:v>
                </c:pt>
              </c:numCache>
            </c:numRef>
          </c:val>
          <c:extLst>
            <c:ext xmlns:c16="http://schemas.microsoft.com/office/drawing/2014/chart" uri="{C3380CC4-5D6E-409C-BE32-E72D297353CC}">
              <c16:uniqueId val="{00000000-86E0-43D3-BB72-03EC795AE14D}"/>
            </c:ext>
          </c:extLst>
        </c:ser>
        <c:dLbls>
          <c:showLegendKey val="0"/>
          <c:showVal val="0"/>
          <c:showCatName val="0"/>
          <c:showSerName val="0"/>
          <c:showPercent val="0"/>
          <c:showBubbleSize val="0"/>
        </c:dLbls>
        <c:gapWidth val="50"/>
        <c:overlap val="-27"/>
        <c:axId val="602401320"/>
        <c:axId val="602402304"/>
      </c:barChart>
      <c:catAx>
        <c:axId val="602401320"/>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ES_tradnl"/>
                  <a:t>Time</a:t>
                </a:r>
                <a:r>
                  <a:rPr lang="es-ES_tradnl" baseline="0"/>
                  <a:t> (Around the clock)</a:t>
                </a:r>
                <a:endParaRPr lang="es-ES_tradnl"/>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ES_tradnl"/>
            </a:p>
          </c:txPr>
        </c:title>
        <c:numFmt formatCode="h:mm:ss"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602402304"/>
        <c:crosses val="autoZero"/>
        <c:auto val="1"/>
        <c:lblAlgn val="ctr"/>
        <c:lblOffset val="100"/>
        <c:noMultiLvlLbl val="0"/>
      </c:catAx>
      <c:valAx>
        <c:axId val="60240230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ES_tradnl"/>
                  <a:t>No of steps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ES_tradnl"/>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6024013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ES_tradnl"/>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ES_tradnl"/>
              <a:t>Total</a:t>
            </a:r>
            <a:r>
              <a:rPr lang="es-ES_tradnl" baseline="0"/>
              <a:t> steps</a:t>
            </a:r>
            <a:endParaRPr lang="es-ES_tradnl"/>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ES_tradnl"/>
        </a:p>
      </c:txPr>
    </c:title>
    <c:autoTitleDeleted val="0"/>
    <c:plotArea>
      <c:layout/>
      <c:barChart>
        <c:barDir val="col"/>
        <c:grouping val="clustered"/>
        <c:varyColors val="0"/>
        <c:ser>
          <c:idx val="0"/>
          <c:order val="0"/>
          <c:spPr>
            <a:solidFill>
              <a:schemeClr val="accent2">
                <a:lumMod val="40000"/>
                <a:lumOff val="60000"/>
              </a:schemeClr>
            </a:solidFill>
            <a:ln>
              <a:noFill/>
            </a:ln>
            <a:effectLst/>
          </c:spPr>
          <c:invertIfNegative val="0"/>
          <c:cat>
            <c:multiLvlStrRef>
              <c:f>hourlySteps_merged!$AK$6:$BO$7</c:f>
              <c:multiLvlStrCache>
                <c:ptCount val="31"/>
                <c:lvl>
                  <c:pt idx="0">
                    <c:v>12/04/2016</c:v>
                  </c:pt>
                  <c:pt idx="1">
                    <c:v>13/04/2016</c:v>
                  </c:pt>
                  <c:pt idx="2">
                    <c:v>14/04/2016</c:v>
                  </c:pt>
                  <c:pt idx="3">
                    <c:v>15/04/2016</c:v>
                  </c:pt>
                  <c:pt idx="4">
                    <c:v>16/04/2016</c:v>
                  </c:pt>
                  <c:pt idx="5">
                    <c:v>17/04/2016</c:v>
                  </c:pt>
                  <c:pt idx="6">
                    <c:v>18/04/2016</c:v>
                  </c:pt>
                  <c:pt idx="7">
                    <c:v>19/04/2016</c:v>
                  </c:pt>
                  <c:pt idx="8">
                    <c:v>20/04/2016</c:v>
                  </c:pt>
                  <c:pt idx="9">
                    <c:v>21/04/2016</c:v>
                  </c:pt>
                  <c:pt idx="10">
                    <c:v>22/04/2016</c:v>
                  </c:pt>
                  <c:pt idx="11">
                    <c:v>23/04/2016</c:v>
                  </c:pt>
                  <c:pt idx="12">
                    <c:v>24/04/2016</c:v>
                  </c:pt>
                  <c:pt idx="13">
                    <c:v>25/04/2016</c:v>
                  </c:pt>
                  <c:pt idx="14">
                    <c:v>26/04/2016</c:v>
                  </c:pt>
                  <c:pt idx="15">
                    <c:v>27/04/2016</c:v>
                  </c:pt>
                  <c:pt idx="16">
                    <c:v>28/04/2016</c:v>
                  </c:pt>
                  <c:pt idx="17">
                    <c:v>29/04/2016</c:v>
                  </c:pt>
                  <c:pt idx="18">
                    <c:v>30/04/2016</c:v>
                  </c:pt>
                  <c:pt idx="19">
                    <c:v>01/05/2016</c:v>
                  </c:pt>
                  <c:pt idx="20">
                    <c:v>02/05/2016</c:v>
                  </c:pt>
                  <c:pt idx="21">
                    <c:v>03/05/2016</c:v>
                  </c:pt>
                  <c:pt idx="22">
                    <c:v>04/05/2016</c:v>
                  </c:pt>
                  <c:pt idx="23">
                    <c:v>05/05/2016</c:v>
                  </c:pt>
                  <c:pt idx="24">
                    <c:v>06/05/2016</c:v>
                  </c:pt>
                  <c:pt idx="25">
                    <c:v>07/05/2016</c:v>
                  </c:pt>
                  <c:pt idx="26">
                    <c:v>08/05/2016</c:v>
                  </c:pt>
                  <c:pt idx="27">
                    <c:v>09/05/2016</c:v>
                  </c:pt>
                  <c:pt idx="28">
                    <c:v>10/05/2016</c:v>
                  </c:pt>
                  <c:pt idx="29">
                    <c:v>11/05/2016</c:v>
                  </c:pt>
                  <c:pt idx="30">
                    <c:v>12/05/2016</c:v>
                  </c:pt>
                </c:lvl>
                <c:lvl>
                  <c:pt idx="0">
                    <c:v>Ma</c:v>
                  </c:pt>
                  <c:pt idx="1">
                    <c:v>Mi</c:v>
                  </c:pt>
                  <c:pt idx="2">
                    <c:v>J</c:v>
                  </c:pt>
                  <c:pt idx="3">
                    <c:v>V</c:v>
                  </c:pt>
                  <c:pt idx="4">
                    <c:v>S</c:v>
                  </c:pt>
                  <c:pt idx="5">
                    <c:v>D</c:v>
                  </c:pt>
                  <c:pt idx="6">
                    <c:v>L</c:v>
                  </c:pt>
                  <c:pt idx="7">
                    <c:v>Ma</c:v>
                  </c:pt>
                  <c:pt idx="8">
                    <c:v>Mi</c:v>
                  </c:pt>
                  <c:pt idx="9">
                    <c:v>J</c:v>
                  </c:pt>
                  <c:pt idx="10">
                    <c:v>V</c:v>
                  </c:pt>
                  <c:pt idx="11">
                    <c:v>S</c:v>
                  </c:pt>
                  <c:pt idx="12">
                    <c:v>D</c:v>
                  </c:pt>
                  <c:pt idx="13">
                    <c:v>L</c:v>
                  </c:pt>
                  <c:pt idx="14">
                    <c:v>Ma</c:v>
                  </c:pt>
                  <c:pt idx="15">
                    <c:v>Mi</c:v>
                  </c:pt>
                  <c:pt idx="16">
                    <c:v>J</c:v>
                  </c:pt>
                  <c:pt idx="17">
                    <c:v>V</c:v>
                  </c:pt>
                  <c:pt idx="18">
                    <c:v>S</c:v>
                  </c:pt>
                  <c:pt idx="19">
                    <c:v>D</c:v>
                  </c:pt>
                  <c:pt idx="20">
                    <c:v>L</c:v>
                  </c:pt>
                  <c:pt idx="21">
                    <c:v>Ma</c:v>
                  </c:pt>
                  <c:pt idx="22">
                    <c:v>Mi</c:v>
                  </c:pt>
                  <c:pt idx="23">
                    <c:v>J</c:v>
                  </c:pt>
                  <c:pt idx="24">
                    <c:v>V</c:v>
                  </c:pt>
                  <c:pt idx="25">
                    <c:v>S</c:v>
                  </c:pt>
                  <c:pt idx="26">
                    <c:v>D</c:v>
                  </c:pt>
                  <c:pt idx="27">
                    <c:v>L</c:v>
                  </c:pt>
                  <c:pt idx="28">
                    <c:v>Ma</c:v>
                  </c:pt>
                  <c:pt idx="29">
                    <c:v>Mi</c:v>
                  </c:pt>
                  <c:pt idx="30">
                    <c:v>J</c:v>
                  </c:pt>
                </c:lvl>
              </c:multiLvlStrCache>
            </c:multiLvlStrRef>
          </c:cat>
          <c:val>
            <c:numRef>
              <c:f>hourlySteps_merged!$AK$22110:$BO$22110</c:f>
              <c:numCache>
                <c:formatCode>#,##0</c:formatCode>
                <c:ptCount val="31"/>
                <c:pt idx="0">
                  <c:v>253871</c:v>
                </c:pt>
                <c:pt idx="1">
                  <c:v>227918</c:v>
                </c:pt>
                <c:pt idx="2">
                  <c:v>255136</c:v>
                </c:pt>
                <c:pt idx="3">
                  <c:v>246145</c:v>
                </c:pt>
                <c:pt idx="4">
                  <c:v>272132</c:v>
                </c:pt>
                <c:pt idx="5">
                  <c:v>202044</c:v>
                </c:pt>
                <c:pt idx="6">
                  <c:v>252238</c:v>
                </c:pt>
                <c:pt idx="7">
                  <c:v>257338</c:v>
                </c:pt>
                <c:pt idx="8">
                  <c:v>261079</c:v>
                </c:pt>
                <c:pt idx="9">
                  <c:v>250112</c:v>
                </c:pt>
                <c:pt idx="10">
                  <c:v>237723</c:v>
                </c:pt>
                <c:pt idx="11">
                  <c:v>267065</c:v>
                </c:pt>
                <c:pt idx="12">
                  <c:v>236591</c:v>
                </c:pt>
                <c:pt idx="13">
                  <c:v>253763</c:v>
                </c:pt>
                <c:pt idx="14">
                  <c:v>250648</c:v>
                </c:pt>
                <c:pt idx="15">
                  <c:v>258410</c:v>
                </c:pt>
                <c:pt idx="16">
                  <c:v>242904</c:v>
                </c:pt>
                <c:pt idx="17">
                  <c:v>233858</c:v>
                </c:pt>
                <c:pt idx="18">
                  <c:v>258669</c:v>
                </c:pt>
                <c:pt idx="19">
                  <c:v>205900</c:v>
                </c:pt>
                <c:pt idx="20">
                  <c:v>195646</c:v>
                </c:pt>
                <c:pt idx="21">
                  <c:v>236042</c:v>
                </c:pt>
                <c:pt idx="22">
                  <c:v>192271</c:v>
                </c:pt>
                <c:pt idx="23">
                  <c:v>242203</c:v>
                </c:pt>
                <c:pt idx="24">
                  <c:v>216955</c:v>
                </c:pt>
                <c:pt idx="25">
                  <c:v>206048</c:v>
                </c:pt>
                <c:pt idx="26">
                  <c:v>190255</c:v>
                </c:pt>
                <c:pt idx="27">
                  <c:v>221035</c:v>
                </c:pt>
                <c:pt idx="28">
                  <c:v>206533</c:v>
                </c:pt>
                <c:pt idx="29">
                  <c:v>178196</c:v>
                </c:pt>
                <c:pt idx="30">
                  <c:v>66628</c:v>
                </c:pt>
              </c:numCache>
            </c:numRef>
          </c:val>
          <c:extLst>
            <c:ext xmlns:c16="http://schemas.microsoft.com/office/drawing/2014/chart" uri="{C3380CC4-5D6E-409C-BE32-E72D297353CC}">
              <c16:uniqueId val="{00000000-B49B-44D3-9F57-73BDF9FEAD06}"/>
            </c:ext>
          </c:extLst>
        </c:ser>
        <c:dLbls>
          <c:showLegendKey val="0"/>
          <c:showVal val="0"/>
          <c:showCatName val="0"/>
          <c:showSerName val="0"/>
          <c:showPercent val="0"/>
          <c:showBubbleSize val="0"/>
        </c:dLbls>
        <c:gapWidth val="50"/>
        <c:overlap val="-27"/>
        <c:axId val="602401320"/>
        <c:axId val="602402304"/>
      </c:barChart>
      <c:catAx>
        <c:axId val="602401320"/>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ES_tradnl"/>
                  <a:t>Days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ES_tradnl"/>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602402304"/>
        <c:crosses val="autoZero"/>
        <c:auto val="1"/>
        <c:lblAlgn val="ctr"/>
        <c:lblOffset val="100"/>
        <c:noMultiLvlLbl val="0"/>
      </c:catAx>
      <c:valAx>
        <c:axId val="60240230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s-ES_tradnl"/>
                  <a:t>No of steps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s-ES_tradnl"/>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6024013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s-ES_tradnl"/>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C06E7-BC26-62B2-590B-D4FAFE991CD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s-ES_tradnl"/>
          </a:p>
        </p:txBody>
      </p:sp>
      <p:sp>
        <p:nvSpPr>
          <p:cNvPr id="3" name="Subtitle 2">
            <a:extLst>
              <a:ext uri="{FF2B5EF4-FFF2-40B4-BE49-F238E27FC236}">
                <a16:creationId xmlns:a16="http://schemas.microsoft.com/office/drawing/2014/main" id="{DB282A53-5EC8-F4D3-2F0D-B4FCD9B988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s-ES_tradnl"/>
          </a:p>
        </p:txBody>
      </p:sp>
      <p:sp>
        <p:nvSpPr>
          <p:cNvPr id="4" name="Date Placeholder 3">
            <a:extLst>
              <a:ext uri="{FF2B5EF4-FFF2-40B4-BE49-F238E27FC236}">
                <a16:creationId xmlns:a16="http://schemas.microsoft.com/office/drawing/2014/main" id="{1C0F3D47-66AC-F087-2126-52946FBA20AE}"/>
              </a:ext>
            </a:extLst>
          </p:cNvPr>
          <p:cNvSpPr>
            <a:spLocks noGrp="1"/>
          </p:cNvSpPr>
          <p:nvPr>
            <p:ph type="dt" sz="half" idx="10"/>
          </p:nvPr>
        </p:nvSpPr>
        <p:spPr/>
        <p:txBody>
          <a:bodyPr/>
          <a:lstStyle/>
          <a:p>
            <a:fld id="{30F249A2-8699-4E4C-A3AC-65C44C9C80B0}" type="datetimeFigureOut">
              <a:rPr lang="es-ES_tradnl" smtClean="0"/>
              <a:t>19/09/2022</a:t>
            </a:fld>
            <a:endParaRPr lang="es-ES_tradnl"/>
          </a:p>
        </p:txBody>
      </p:sp>
      <p:sp>
        <p:nvSpPr>
          <p:cNvPr id="5" name="Footer Placeholder 4">
            <a:extLst>
              <a:ext uri="{FF2B5EF4-FFF2-40B4-BE49-F238E27FC236}">
                <a16:creationId xmlns:a16="http://schemas.microsoft.com/office/drawing/2014/main" id="{95756555-C974-A66C-A512-D9385CA0CDF7}"/>
              </a:ext>
            </a:extLst>
          </p:cNvPr>
          <p:cNvSpPr>
            <a:spLocks noGrp="1"/>
          </p:cNvSpPr>
          <p:nvPr>
            <p:ph type="ftr" sz="quarter" idx="11"/>
          </p:nvPr>
        </p:nvSpPr>
        <p:spPr/>
        <p:txBody>
          <a:bodyPr/>
          <a:lstStyle/>
          <a:p>
            <a:endParaRPr lang="es-ES_tradnl"/>
          </a:p>
        </p:txBody>
      </p:sp>
      <p:sp>
        <p:nvSpPr>
          <p:cNvPr id="6" name="Slide Number Placeholder 5">
            <a:extLst>
              <a:ext uri="{FF2B5EF4-FFF2-40B4-BE49-F238E27FC236}">
                <a16:creationId xmlns:a16="http://schemas.microsoft.com/office/drawing/2014/main" id="{71D2585C-CF5A-D8ED-BF5D-F9D4D9E26B33}"/>
              </a:ext>
            </a:extLst>
          </p:cNvPr>
          <p:cNvSpPr>
            <a:spLocks noGrp="1"/>
          </p:cNvSpPr>
          <p:nvPr>
            <p:ph type="sldNum" sz="quarter" idx="12"/>
          </p:nvPr>
        </p:nvSpPr>
        <p:spPr/>
        <p:txBody>
          <a:bodyPr/>
          <a:lstStyle/>
          <a:p>
            <a:fld id="{94307DB3-80FE-4437-8F84-7E559D3927D8}" type="slidenum">
              <a:rPr lang="es-ES_tradnl" smtClean="0"/>
              <a:t>‹#›</a:t>
            </a:fld>
            <a:endParaRPr lang="es-ES_tradnl"/>
          </a:p>
        </p:txBody>
      </p:sp>
    </p:spTree>
    <p:extLst>
      <p:ext uri="{BB962C8B-B14F-4D97-AF65-F5344CB8AC3E}">
        <p14:creationId xmlns:p14="http://schemas.microsoft.com/office/powerpoint/2010/main" val="2396473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7EA4B-BF08-2785-291C-01B791F8CF05}"/>
              </a:ext>
            </a:extLst>
          </p:cNvPr>
          <p:cNvSpPr>
            <a:spLocks noGrp="1"/>
          </p:cNvSpPr>
          <p:nvPr>
            <p:ph type="title"/>
          </p:nvPr>
        </p:nvSpPr>
        <p:spPr/>
        <p:txBody>
          <a:bodyPr/>
          <a:lstStyle/>
          <a:p>
            <a:r>
              <a:rPr lang="en-US"/>
              <a:t>Click to edit Master title style</a:t>
            </a:r>
            <a:endParaRPr lang="es-ES_tradnl"/>
          </a:p>
        </p:txBody>
      </p:sp>
      <p:sp>
        <p:nvSpPr>
          <p:cNvPr id="3" name="Vertical Text Placeholder 2">
            <a:extLst>
              <a:ext uri="{FF2B5EF4-FFF2-40B4-BE49-F238E27FC236}">
                <a16:creationId xmlns:a16="http://schemas.microsoft.com/office/drawing/2014/main" id="{1886DBEF-FBC0-EE89-FA34-35A6DE9548C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4" name="Date Placeholder 3">
            <a:extLst>
              <a:ext uri="{FF2B5EF4-FFF2-40B4-BE49-F238E27FC236}">
                <a16:creationId xmlns:a16="http://schemas.microsoft.com/office/drawing/2014/main" id="{15B1054A-A21A-A27A-8CFE-B9CC157BB970}"/>
              </a:ext>
            </a:extLst>
          </p:cNvPr>
          <p:cNvSpPr>
            <a:spLocks noGrp="1"/>
          </p:cNvSpPr>
          <p:nvPr>
            <p:ph type="dt" sz="half" idx="10"/>
          </p:nvPr>
        </p:nvSpPr>
        <p:spPr/>
        <p:txBody>
          <a:bodyPr/>
          <a:lstStyle/>
          <a:p>
            <a:fld id="{30F249A2-8699-4E4C-A3AC-65C44C9C80B0}" type="datetimeFigureOut">
              <a:rPr lang="es-ES_tradnl" smtClean="0"/>
              <a:t>19/09/2022</a:t>
            </a:fld>
            <a:endParaRPr lang="es-ES_tradnl"/>
          </a:p>
        </p:txBody>
      </p:sp>
      <p:sp>
        <p:nvSpPr>
          <p:cNvPr id="5" name="Footer Placeholder 4">
            <a:extLst>
              <a:ext uri="{FF2B5EF4-FFF2-40B4-BE49-F238E27FC236}">
                <a16:creationId xmlns:a16="http://schemas.microsoft.com/office/drawing/2014/main" id="{9BCEB9DD-B551-6E4E-094F-2286ECB20893}"/>
              </a:ext>
            </a:extLst>
          </p:cNvPr>
          <p:cNvSpPr>
            <a:spLocks noGrp="1"/>
          </p:cNvSpPr>
          <p:nvPr>
            <p:ph type="ftr" sz="quarter" idx="11"/>
          </p:nvPr>
        </p:nvSpPr>
        <p:spPr/>
        <p:txBody>
          <a:bodyPr/>
          <a:lstStyle/>
          <a:p>
            <a:endParaRPr lang="es-ES_tradnl"/>
          </a:p>
        </p:txBody>
      </p:sp>
      <p:sp>
        <p:nvSpPr>
          <p:cNvPr id="6" name="Slide Number Placeholder 5">
            <a:extLst>
              <a:ext uri="{FF2B5EF4-FFF2-40B4-BE49-F238E27FC236}">
                <a16:creationId xmlns:a16="http://schemas.microsoft.com/office/drawing/2014/main" id="{73DD9021-7826-7496-DF09-8BA24849A147}"/>
              </a:ext>
            </a:extLst>
          </p:cNvPr>
          <p:cNvSpPr>
            <a:spLocks noGrp="1"/>
          </p:cNvSpPr>
          <p:nvPr>
            <p:ph type="sldNum" sz="quarter" idx="12"/>
          </p:nvPr>
        </p:nvSpPr>
        <p:spPr/>
        <p:txBody>
          <a:bodyPr/>
          <a:lstStyle/>
          <a:p>
            <a:fld id="{94307DB3-80FE-4437-8F84-7E559D3927D8}" type="slidenum">
              <a:rPr lang="es-ES_tradnl" smtClean="0"/>
              <a:t>‹#›</a:t>
            </a:fld>
            <a:endParaRPr lang="es-ES_tradnl"/>
          </a:p>
        </p:txBody>
      </p:sp>
    </p:spTree>
    <p:extLst>
      <p:ext uri="{BB962C8B-B14F-4D97-AF65-F5344CB8AC3E}">
        <p14:creationId xmlns:p14="http://schemas.microsoft.com/office/powerpoint/2010/main" val="16835978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B046807-38B6-1E61-FBFA-F55D3FF8EBE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s-ES_tradnl"/>
          </a:p>
        </p:txBody>
      </p:sp>
      <p:sp>
        <p:nvSpPr>
          <p:cNvPr id="3" name="Vertical Text Placeholder 2">
            <a:extLst>
              <a:ext uri="{FF2B5EF4-FFF2-40B4-BE49-F238E27FC236}">
                <a16:creationId xmlns:a16="http://schemas.microsoft.com/office/drawing/2014/main" id="{82C77B98-B170-3FAA-FF50-49BF18B1CA8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4" name="Date Placeholder 3">
            <a:extLst>
              <a:ext uri="{FF2B5EF4-FFF2-40B4-BE49-F238E27FC236}">
                <a16:creationId xmlns:a16="http://schemas.microsoft.com/office/drawing/2014/main" id="{18E443EC-0923-4EAF-4A92-3EAA8F4CDA9D}"/>
              </a:ext>
            </a:extLst>
          </p:cNvPr>
          <p:cNvSpPr>
            <a:spLocks noGrp="1"/>
          </p:cNvSpPr>
          <p:nvPr>
            <p:ph type="dt" sz="half" idx="10"/>
          </p:nvPr>
        </p:nvSpPr>
        <p:spPr/>
        <p:txBody>
          <a:bodyPr/>
          <a:lstStyle/>
          <a:p>
            <a:fld id="{30F249A2-8699-4E4C-A3AC-65C44C9C80B0}" type="datetimeFigureOut">
              <a:rPr lang="es-ES_tradnl" smtClean="0"/>
              <a:t>19/09/2022</a:t>
            </a:fld>
            <a:endParaRPr lang="es-ES_tradnl"/>
          </a:p>
        </p:txBody>
      </p:sp>
      <p:sp>
        <p:nvSpPr>
          <p:cNvPr id="5" name="Footer Placeholder 4">
            <a:extLst>
              <a:ext uri="{FF2B5EF4-FFF2-40B4-BE49-F238E27FC236}">
                <a16:creationId xmlns:a16="http://schemas.microsoft.com/office/drawing/2014/main" id="{0B53B20B-B8CF-255E-0E21-3001974A967E}"/>
              </a:ext>
            </a:extLst>
          </p:cNvPr>
          <p:cNvSpPr>
            <a:spLocks noGrp="1"/>
          </p:cNvSpPr>
          <p:nvPr>
            <p:ph type="ftr" sz="quarter" idx="11"/>
          </p:nvPr>
        </p:nvSpPr>
        <p:spPr/>
        <p:txBody>
          <a:bodyPr/>
          <a:lstStyle/>
          <a:p>
            <a:endParaRPr lang="es-ES_tradnl"/>
          </a:p>
        </p:txBody>
      </p:sp>
      <p:sp>
        <p:nvSpPr>
          <p:cNvPr id="6" name="Slide Number Placeholder 5">
            <a:extLst>
              <a:ext uri="{FF2B5EF4-FFF2-40B4-BE49-F238E27FC236}">
                <a16:creationId xmlns:a16="http://schemas.microsoft.com/office/drawing/2014/main" id="{49CEEDFD-27E0-8876-563E-E4D3A4161E4F}"/>
              </a:ext>
            </a:extLst>
          </p:cNvPr>
          <p:cNvSpPr>
            <a:spLocks noGrp="1"/>
          </p:cNvSpPr>
          <p:nvPr>
            <p:ph type="sldNum" sz="quarter" idx="12"/>
          </p:nvPr>
        </p:nvSpPr>
        <p:spPr/>
        <p:txBody>
          <a:bodyPr/>
          <a:lstStyle/>
          <a:p>
            <a:fld id="{94307DB3-80FE-4437-8F84-7E559D3927D8}" type="slidenum">
              <a:rPr lang="es-ES_tradnl" smtClean="0"/>
              <a:t>‹#›</a:t>
            </a:fld>
            <a:endParaRPr lang="es-ES_tradnl"/>
          </a:p>
        </p:txBody>
      </p:sp>
    </p:spTree>
    <p:extLst>
      <p:ext uri="{BB962C8B-B14F-4D97-AF65-F5344CB8AC3E}">
        <p14:creationId xmlns:p14="http://schemas.microsoft.com/office/powerpoint/2010/main" val="16172869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CA02D-3EE1-61B6-5ACC-029BF151AE20}"/>
              </a:ext>
            </a:extLst>
          </p:cNvPr>
          <p:cNvSpPr>
            <a:spLocks noGrp="1"/>
          </p:cNvSpPr>
          <p:nvPr>
            <p:ph type="title"/>
          </p:nvPr>
        </p:nvSpPr>
        <p:spPr/>
        <p:txBody>
          <a:bodyPr/>
          <a:lstStyle/>
          <a:p>
            <a:r>
              <a:rPr lang="en-US"/>
              <a:t>Click to edit Master title style</a:t>
            </a:r>
            <a:endParaRPr lang="es-ES_tradnl"/>
          </a:p>
        </p:txBody>
      </p:sp>
      <p:sp>
        <p:nvSpPr>
          <p:cNvPr id="3" name="Content Placeholder 2">
            <a:extLst>
              <a:ext uri="{FF2B5EF4-FFF2-40B4-BE49-F238E27FC236}">
                <a16:creationId xmlns:a16="http://schemas.microsoft.com/office/drawing/2014/main" id="{362E5BD0-E8CD-A3D0-900F-73A460358C4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4" name="Date Placeholder 3">
            <a:extLst>
              <a:ext uri="{FF2B5EF4-FFF2-40B4-BE49-F238E27FC236}">
                <a16:creationId xmlns:a16="http://schemas.microsoft.com/office/drawing/2014/main" id="{904C3CF0-5A3F-2544-C65C-646FA8C37B32}"/>
              </a:ext>
            </a:extLst>
          </p:cNvPr>
          <p:cNvSpPr>
            <a:spLocks noGrp="1"/>
          </p:cNvSpPr>
          <p:nvPr>
            <p:ph type="dt" sz="half" idx="10"/>
          </p:nvPr>
        </p:nvSpPr>
        <p:spPr/>
        <p:txBody>
          <a:bodyPr/>
          <a:lstStyle/>
          <a:p>
            <a:fld id="{30F249A2-8699-4E4C-A3AC-65C44C9C80B0}" type="datetimeFigureOut">
              <a:rPr lang="es-ES_tradnl" smtClean="0"/>
              <a:t>19/09/2022</a:t>
            </a:fld>
            <a:endParaRPr lang="es-ES_tradnl"/>
          </a:p>
        </p:txBody>
      </p:sp>
      <p:sp>
        <p:nvSpPr>
          <p:cNvPr id="5" name="Footer Placeholder 4">
            <a:extLst>
              <a:ext uri="{FF2B5EF4-FFF2-40B4-BE49-F238E27FC236}">
                <a16:creationId xmlns:a16="http://schemas.microsoft.com/office/drawing/2014/main" id="{C8C7EC8B-F733-6373-A163-37C1E42346ED}"/>
              </a:ext>
            </a:extLst>
          </p:cNvPr>
          <p:cNvSpPr>
            <a:spLocks noGrp="1"/>
          </p:cNvSpPr>
          <p:nvPr>
            <p:ph type="ftr" sz="quarter" idx="11"/>
          </p:nvPr>
        </p:nvSpPr>
        <p:spPr/>
        <p:txBody>
          <a:bodyPr/>
          <a:lstStyle/>
          <a:p>
            <a:endParaRPr lang="es-ES_tradnl"/>
          </a:p>
        </p:txBody>
      </p:sp>
      <p:sp>
        <p:nvSpPr>
          <p:cNvPr id="6" name="Slide Number Placeholder 5">
            <a:extLst>
              <a:ext uri="{FF2B5EF4-FFF2-40B4-BE49-F238E27FC236}">
                <a16:creationId xmlns:a16="http://schemas.microsoft.com/office/drawing/2014/main" id="{FC4BE910-EA76-6E8F-C271-15142B8B6A7A}"/>
              </a:ext>
            </a:extLst>
          </p:cNvPr>
          <p:cNvSpPr>
            <a:spLocks noGrp="1"/>
          </p:cNvSpPr>
          <p:nvPr>
            <p:ph type="sldNum" sz="quarter" idx="12"/>
          </p:nvPr>
        </p:nvSpPr>
        <p:spPr/>
        <p:txBody>
          <a:bodyPr/>
          <a:lstStyle/>
          <a:p>
            <a:fld id="{94307DB3-80FE-4437-8F84-7E559D3927D8}" type="slidenum">
              <a:rPr lang="es-ES_tradnl" smtClean="0"/>
              <a:t>‹#›</a:t>
            </a:fld>
            <a:endParaRPr lang="es-ES_tradnl"/>
          </a:p>
        </p:txBody>
      </p:sp>
    </p:spTree>
    <p:extLst>
      <p:ext uri="{BB962C8B-B14F-4D97-AF65-F5344CB8AC3E}">
        <p14:creationId xmlns:p14="http://schemas.microsoft.com/office/powerpoint/2010/main" val="39898973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697C4-1F88-6CFB-85A7-F371B577B98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s-ES_tradnl"/>
          </a:p>
        </p:txBody>
      </p:sp>
      <p:sp>
        <p:nvSpPr>
          <p:cNvPr id="3" name="Text Placeholder 2">
            <a:extLst>
              <a:ext uri="{FF2B5EF4-FFF2-40B4-BE49-F238E27FC236}">
                <a16:creationId xmlns:a16="http://schemas.microsoft.com/office/drawing/2014/main" id="{094034AF-9045-8C0D-7069-694E47538A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1C5BC76-9D10-D832-83DE-91DF77302C6A}"/>
              </a:ext>
            </a:extLst>
          </p:cNvPr>
          <p:cNvSpPr>
            <a:spLocks noGrp="1"/>
          </p:cNvSpPr>
          <p:nvPr>
            <p:ph type="dt" sz="half" idx="10"/>
          </p:nvPr>
        </p:nvSpPr>
        <p:spPr/>
        <p:txBody>
          <a:bodyPr/>
          <a:lstStyle/>
          <a:p>
            <a:fld id="{30F249A2-8699-4E4C-A3AC-65C44C9C80B0}" type="datetimeFigureOut">
              <a:rPr lang="es-ES_tradnl" smtClean="0"/>
              <a:t>19/09/2022</a:t>
            </a:fld>
            <a:endParaRPr lang="es-ES_tradnl"/>
          </a:p>
        </p:txBody>
      </p:sp>
      <p:sp>
        <p:nvSpPr>
          <p:cNvPr id="5" name="Footer Placeholder 4">
            <a:extLst>
              <a:ext uri="{FF2B5EF4-FFF2-40B4-BE49-F238E27FC236}">
                <a16:creationId xmlns:a16="http://schemas.microsoft.com/office/drawing/2014/main" id="{6997202C-0889-8277-DBEB-A3543C53C06C}"/>
              </a:ext>
            </a:extLst>
          </p:cNvPr>
          <p:cNvSpPr>
            <a:spLocks noGrp="1"/>
          </p:cNvSpPr>
          <p:nvPr>
            <p:ph type="ftr" sz="quarter" idx="11"/>
          </p:nvPr>
        </p:nvSpPr>
        <p:spPr/>
        <p:txBody>
          <a:bodyPr/>
          <a:lstStyle/>
          <a:p>
            <a:endParaRPr lang="es-ES_tradnl"/>
          </a:p>
        </p:txBody>
      </p:sp>
      <p:sp>
        <p:nvSpPr>
          <p:cNvPr id="6" name="Slide Number Placeholder 5">
            <a:extLst>
              <a:ext uri="{FF2B5EF4-FFF2-40B4-BE49-F238E27FC236}">
                <a16:creationId xmlns:a16="http://schemas.microsoft.com/office/drawing/2014/main" id="{25DEEC98-AA71-5A70-9C60-8E8231963805}"/>
              </a:ext>
            </a:extLst>
          </p:cNvPr>
          <p:cNvSpPr>
            <a:spLocks noGrp="1"/>
          </p:cNvSpPr>
          <p:nvPr>
            <p:ph type="sldNum" sz="quarter" idx="12"/>
          </p:nvPr>
        </p:nvSpPr>
        <p:spPr/>
        <p:txBody>
          <a:bodyPr/>
          <a:lstStyle/>
          <a:p>
            <a:fld id="{94307DB3-80FE-4437-8F84-7E559D3927D8}" type="slidenum">
              <a:rPr lang="es-ES_tradnl" smtClean="0"/>
              <a:t>‹#›</a:t>
            </a:fld>
            <a:endParaRPr lang="es-ES_tradnl"/>
          </a:p>
        </p:txBody>
      </p:sp>
    </p:spTree>
    <p:extLst>
      <p:ext uri="{BB962C8B-B14F-4D97-AF65-F5344CB8AC3E}">
        <p14:creationId xmlns:p14="http://schemas.microsoft.com/office/powerpoint/2010/main" val="26996879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1EF69-5F47-E425-A5B0-12D5C6D0E6A9}"/>
              </a:ext>
            </a:extLst>
          </p:cNvPr>
          <p:cNvSpPr>
            <a:spLocks noGrp="1"/>
          </p:cNvSpPr>
          <p:nvPr>
            <p:ph type="title"/>
          </p:nvPr>
        </p:nvSpPr>
        <p:spPr/>
        <p:txBody>
          <a:bodyPr/>
          <a:lstStyle/>
          <a:p>
            <a:r>
              <a:rPr lang="en-US"/>
              <a:t>Click to edit Master title style</a:t>
            </a:r>
            <a:endParaRPr lang="es-ES_tradnl"/>
          </a:p>
        </p:txBody>
      </p:sp>
      <p:sp>
        <p:nvSpPr>
          <p:cNvPr id="3" name="Content Placeholder 2">
            <a:extLst>
              <a:ext uri="{FF2B5EF4-FFF2-40B4-BE49-F238E27FC236}">
                <a16:creationId xmlns:a16="http://schemas.microsoft.com/office/drawing/2014/main" id="{83DA5160-B10F-E065-60F5-301216DBFD0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4" name="Content Placeholder 3">
            <a:extLst>
              <a:ext uri="{FF2B5EF4-FFF2-40B4-BE49-F238E27FC236}">
                <a16:creationId xmlns:a16="http://schemas.microsoft.com/office/drawing/2014/main" id="{EFDCC5B5-BEA5-C74B-19E7-A19B554B60F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5" name="Date Placeholder 4">
            <a:extLst>
              <a:ext uri="{FF2B5EF4-FFF2-40B4-BE49-F238E27FC236}">
                <a16:creationId xmlns:a16="http://schemas.microsoft.com/office/drawing/2014/main" id="{4F412F4F-A647-8E9A-436F-D358085DF840}"/>
              </a:ext>
            </a:extLst>
          </p:cNvPr>
          <p:cNvSpPr>
            <a:spLocks noGrp="1"/>
          </p:cNvSpPr>
          <p:nvPr>
            <p:ph type="dt" sz="half" idx="10"/>
          </p:nvPr>
        </p:nvSpPr>
        <p:spPr/>
        <p:txBody>
          <a:bodyPr/>
          <a:lstStyle/>
          <a:p>
            <a:fld id="{30F249A2-8699-4E4C-A3AC-65C44C9C80B0}" type="datetimeFigureOut">
              <a:rPr lang="es-ES_tradnl" smtClean="0"/>
              <a:t>19/09/2022</a:t>
            </a:fld>
            <a:endParaRPr lang="es-ES_tradnl"/>
          </a:p>
        </p:txBody>
      </p:sp>
      <p:sp>
        <p:nvSpPr>
          <p:cNvPr id="6" name="Footer Placeholder 5">
            <a:extLst>
              <a:ext uri="{FF2B5EF4-FFF2-40B4-BE49-F238E27FC236}">
                <a16:creationId xmlns:a16="http://schemas.microsoft.com/office/drawing/2014/main" id="{88E6DAC9-6FAC-3BE1-7019-8D9B1E3A6010}"/>
              </a:ext>
            </a:extLst>
          </p:cNvPr>
          <p:cNvSpPr>
            <a:spLocks noGrp="1"/>
          </p:cNvSpPr>
          <p:nvPr>
            <p:ph type="ftr" sz="quarter" idx="11"/>
          </p:nvPr>
        </p:nvSpPr>
        <p:spPr/>
        <p:txBody>
          <a:bodyPr/>
          <a:lstStyle/>
          <a:p>
            <a:endParaRPr lang="es-ES_tradnl"/>
          </a:p>
        </p:txBody>
      </p:sp>
      <p:sp>
        <p:nvSpPr>
          <p:cNvPr id="7" name="Slide Number Placeholder 6">
            <a:extLst>
              <a:ext uri="{FF2B5EF4-FFF2-40B4-BE49-F238E27FC236}">
                <a16:creationId xmlns:a16="http://schemas.microsoft.com/office/drawing/2014/main" id="{0796A04F-1528-3BAA-91EA-21A7E0761996}"/>
              </a:ext>
            </a:extLst>
          </p:cNvPr>
          <p:cNvSpPr>
            <a:spLocks noGrp="1"/>
          </p:cNvSpPr>
          <p:nvPr>
            <p:ph type="sldNum" sz="quarter" idx="12"/>
          </p:nvPr>
        </p:nvSpPr>
        <p:spPr/>
        <p:txBody>
          <a:bodyPr/>
          <a:lstStyle/>
          <a:p>
            <a:fld id="{94307DB3-80FE-4437-8F84-7E559D3927D8}" type="slidenum">
              <a:rPr lang="es-ES_tradnl" smtClean="0"/>
              <a:t>‹#›</a:t>
            </a:fld>
            <a:endParaRPr lang="es-ES_tradnl"/>
          </a:p>
        </p:txBody>
      </p:sp>
    </p:spTree>
    <p:extLst>
      <p:ext uri="{BB962C8B-B14F-4D97-AF65-F5344CB8AC3E}">
        <p14:creationId xmlns:p14="http://schemas.microsoft.com/office/powerpoint/2010/main" val="2241751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06701-B167-2D86-EA37-3E2743ABBF47}"/>
              </a:ext>
            </a:extLst>
          </p:cNvPr>
          <p:cNvSpPr>
            <a:spLocks noGrp="1"/>
          </p:cNvSpPr>
          <p:nvPr>
            <p:ph type="title"/>
          </p:nvPr>
        </p:nvSpPr>
        <p:spPr>
          <a:xfrm>
            <a:off x="839788" y="365125"/>
            <a:ext cx="10515600" cy="1325563"/>
          </a:xfrm>
        </p:spPr>
        <p:txBody>
          <a:bodyPr/>
          <a:lstStyle/>
          <a:p>
            <a:r>
              <a:rPr lang="en-US"/>
              <a:t>Click to edit Master title style</a:t>
            </a:r>
            <a:endParaRPr lang="es-ES_tradnl"/>
          </a:p>
        </p:txBody>
      </p:sp>
      <p:sp>
        <p:nvSpPr>
          <p:cNvPr id="3" name="Text Placeholder 2">
            <a:extLst>
              <a:ext uri="{FF2B5EF4-FFF2-40B4-BE49-F238E27FC236}">
                <a16:creationId xmlns:a16="http://schemas.microsoft.com/office/drawing/2014/main" id="{CDE27176-C650-4B73-A7C5-A0D181FA3F5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1734EE3-726A-ECAC-FA08-01014CBBCA9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5" name="Text Placeholder 4">
            <a:extLst>
              <a:ext uri="{FF2B5EF4-FFF2-40B4-BE49-F238E27FC236}">
                <a16:creationId xmlns:a16="http://schemas.microsoft.com/office/drawing/2014/main" id="{BA781D83-017E-9E3B-D210-8F934ABCBA3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DD431B4-98B8-B44F-B114-87CD27EC71A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7" name="Date Placeholder 6">
            <a:extLst>
              <a:ext uri="{FF2B5EF4-FFF2-40B4-BE49-F238E27FC236}">
                <a16:creationId xmlns:a16="http://schemas.microsoft.com/office/drawing/2014/main" id="{960C0E28-0634-3CC8-4876-165DD0D33CF7}"/>
              </a:ext>
            </a:extLst>
          </p:cNvPr>
          <p:cNvSpPr>
            <a:spLocks noGrp="1"/>
          </p:cNvSpPr>
          <p:nvPr>
            <p:ph type="dt" sz="half" idx="10"/>
          </p:nvPr>
        </p:nvSpPr>
        <p:spPr/>
        <p:txBody>
          <a:bodyPr/>
          <a:lstStyle/>
          <a:p>
            <a:fld id="{30F249A2-8699-4E4C-A3AC-65C44C9C80B0}" type="datetimeFigureOut">
              <a:rPr lang="es-ES_tradnl" smtClean="0"/>
              <a:t>19/09/2022</a:t>
            </a:fld>
            <a:endParaRPr lang="es-ES_tradnl"/>
          </a:p>
        </p:txBody>
      </p:sp>
      <p:sp>
        <p:nvSpPr>
          <p:cNvPr id="8" name="Footer Placeholder 7">
            <a:extLst>
              <a:ext uri="{FF2B5EF4-FFF2-40B4-BE49-F238E27FC236}">
                <a16:creationId xmlns:a16="http://schemas.microsoft.com/office/drawing/2014/main" id="{63AD80C3-01CC-1FB1-2C85-5708B875BA90}"/>
              </a:ext>
            </a:extLst>
          </p:cNvPr>
          <p:cNvSpPr>
            <a:spLocks noGrp="1"/>
          </p:cNvSpPr>
          <p:nvPr>
            <p:ph type="ftr" sz="quarter" idx="11"/>
          </p:nvPr>
        </p:nvSpPr>
        <p:spPr/>
        <p:txBody>
          <a:bodyPr/>
          <a:lstStyle/>
          <a:p>
            <a:endParaRPr lang="es-ES_tradnl"/>
          </a:p>
        </p:txBody>
      </p:sp>
      <p:sp>
        <p:nvSpPr>
          <p:cNvPr id="9" name="Slide Number Placeholder 8">
            <a:extLst>
              <a:ext uri="{FF2B5EF4-FFF2-40B4-BE49-F238E27FC236}">
                <a16:creationId xmlns:a16="http://schemas.microsoft.com/office/drawing/2014/main" id="{936CF361-3672-EF4A-F454-E2EF13316FA1}"/>
              </a:ext>
            </a:extLst>
          </p:cNvPr>
          <p:cNvSpPr>
            <a:spLocks noGrp="1"/>
          </p:cNvSpPr>
          <p:nvPr>
            <p:ph type="sldNum" sz="quarter" idx="12"/>
          </p:nvPr>
        </p:nvSpPr>
        <p:spPr/>
        <p:txBody>
          <a:bodyPr/>
          <a:lstStyle/>
          <a:p>
            <a:fld id="{94307DB3-80FE-4437-8F84-7E559D3927D8}" type="slidenum">
              <a:rPr lang="es-ES_tradnl" smtClean="0"/>
              <a:t>‹#›</a:t>
            </a:fld>
            <a:endParaRPr lang="es-ES_tradnl"/>
          </a:p>
        </p:txBody>
      </p:sp>
    </p:spTree>
    <p:extLst>
      <p:ext uri="{BB962C8B-B14F-4D97-AF65-F5344CB8AC3E}">
        <p14:creationId xmlns:p14="http://schemas.microsoft.com/office/powerpoint/2010/main" val="15684867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240CB-1D8A-5A2C-BAC1-25815436507B}"/>
              </a:ext>
            </a:extLst>
          </p:cNvPr>
          <p:cNvSpPr>
            <a:spLocks noGrp="1"/>
          </p:cNvSpPr>
          <p:nvPr>
            <p:ph type="title"/>
          </p:nvPr>
        </p:nvSpPr>
        <p:spPr/>
        <p:txBody>
          <a:bodyPr/>
          <a:lstStyle/>
          <a:p>
            <a:r>
              <a:rPr lang="en-US"/>
              <a:t>Click to edit Master title style</a:t>
            </a:r>
            <a:endParaRPr lang="es-ES_tradnl"/>
          </a:p>
        </p:txBody>
      </p:sp>
      <p:sp>
        <p:nvSpPr>
          <p:cNvPr id="3" name="Date Placeholder 2">
            <a:extLst>
              <a:ext uri="{FF2B5EF4-FFF2-40B4-BE49-F238E27FC236}">
                <a16:creationId xmlns:a16="http://schemas.microsoft.com/office/drawing/2014/main" id="{D59965DB-35A5-71AB-5811-EF722FAC6137}"/>
              </a:ext>
            </a:extLst>
          </p:cNvPr>
          <p:cNvSpPr>
            <a:spLocks noGrp="1"/>
          </p:cNvSpPr>
          <p:nvPr>
            <p:ph type="dt" sz="half" idx="10"/>
          </p:nvPr>
        </p:nvSpPr>
        <p:spPr/>
        <p:txBody>
          <a:bodyPr/>
          <a:lstStyle/>
          <a:p>
            <a:fld id="{30F249A2-8699-4E4C-A3AC-65C44C9C80B0}" type="datetimeFigureOut">
              <a:rPr lang="es-ES_tradnl" smtClean="0"/>
              <a:t>19/09/2022</a:t>
            </a:fld>
            <a:endParaRPr lang="es-ES_tradnl"/>
          </a:p>
        </p:txBody>
      </p:sp>
      <p:sp>
        <p:nvSpPr>
          <p:cNvPr id="4" name="Footer Placeholder 3">
            <a:extLst>
              <a:ext uri="{FF2B5EF4-FFF2-40B4-BE49-F238E27FC236}">
                <a16:creationId xmlns:a16="http://schemas.microsoft.com/office/drawing/2014/main" id="{FF3E6B08-78F1-FE2E-D001-3EDC2F0FFFA6}"/>
              </a:ext>
            </a:extLst>
          </p:cNvPr>
          <p:cNvSpPr>
            <a:spLocks noGrp="1"/>
          </p:cNvSpPr>
          <p:nvPr>
            <p:ph type="ftr" sz="quarter" idx="11"/>
          </p:nvPr>
        </p:nvSpPr>
        <p:spPr/>
        <p:txBody>
          <a:bodyPr/>
          <a:lstStyle/>
          <a:p>
            <a:endParaRPr lang="es-ES_tradnl"/>
          </a:p>
        </p:txBody>
      </p:sp>
      <p:sp>
        <p:nvSpPr>
          <p:cNvPr id="5" name="Slide Number Placeholder 4">
            <a:extLst>
              <a:ext uri="{FF2B5EF4-FFF2-40B4-BE49-F238E27FC236}">
                <a16:creationId xmlns:a16="http://schemas.microsoft.com/office/drawing/2014/main" id="{1E3D9516-3264-66EC-B622-0E758E08FB02}"/>
              </a:ext>
            </a:extLst>
          </p:cNvPr>
          <p:cNvSpPr>
            <a:spLocks noGrp="1"/>
          </p:cNvSpPr>
          <p:nvPr>
            <p:ph type="sldNum" sz="quarter" idx="12"/>
          </p:nvPr>
        </p:nvSpPr>
        <p:spPr/>
        <p:txBody>
          <a:bodyPr/>
          <a:lstStyle/>
          <a:p>
            <a:fld id="{94307DB3-80FE-4437-8F84-7E559D3927D8}" type="slidenum">
              <a:rPr lang="es-ES_tradnl" smtClean="0"/>
              <a:t>‹#›</a:t>
            </a:fld>
            <a:endParaRPr lang="es-ES_tradnl"/>
          </a:p>
        </p:txBody>
      </p:sp>
    </p:spTree>
    <p:extLst>
      <p:ext uri="{BB962C8B-B14F-4D97-AF65-F5344CB8AC3E}">
        <p14:creationId xmlns:p14="http://schemas.microsoft.com/office/powerpoint/2010/main" val="26282353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E2875D-EE81-4AA0-792E-57926CF7CF45}"/>
              </a:ext>
            </a:extLst>
          </p:cNvPr>
          <p:cNvSpPr>
            <a:spLocks noGrp="1"/>
          </p:cNvSpPr>
          <p:nvPr>
            <p:ph type="dt" sz="half" idx="10"/>
          </p:nvPr>
        </p:nvSpPr>
        <p:spPr/>
        <p:txBody>
          <a:bodyPr/>
          <a:lstStyle/>
          <a:p>
            <a:fld id="{30F249A2-8699-4E4C-A3AC-65C44C9C80B0}" type="datetimeFigureOut">
              <a:rPr lang="es-ES_tradnl" smtClean="0"/>
              <a:t>19/09/2022</a:t>
            </a:fld>
            <a:endParaRPr lang="es-ES_tradnl"/>
          </a:p>
        </p:txBody>
      </p:sp>
      <p:sp>
        <p:nvSpPr>
          <p:cNvPr id="3" name="Footer Placeholder 2">
            <a:extLst>
              <a:ext uri="{FF2B5EF4-FFF2-40B4-BE49-F238E27FC236}">
                <a16:creationId xmlns:a16="http://schemas.microsoft.com/office/drawing/2014/main" id="{EDD3DDC7-65C8-BF67-6D9D-F64DF4F1C259}"/>
              </a:ext>
            </a:extLst>
          </p:cNvPr>
          <p:cNvSpPr>
            <a:spLocks noGrp="1"/>
          </p:cNvSpPr>
          <p:nvPr>
            <p:ph type="ftr" sz="quarter" idx="11"/>
          </p:nvPr>
        </p:nvSpPr>
        <p:spPr/>
        <p:txBody>
          <a:bodyPr/>
          <a:lstStyle/>
          <a:p>
            <a:endParaRPr lang="es-ES_tradnl"/>
          </a:p>
        </p:txBody>
      </p:sp>
      <p:sp>
        <p:nvSpPr>
          <p:cNvPr id="4" name="Slide Number Placeholder 3">
            <a:extLst>
              <a:ext uri="{FF2B5EF4-FFF2-40B4-BE49-F238E27FC236}">
                <a16:creationId xmlns:a16="http://schemas.microsoft.com/office/drawing/2014/main" id="{AFCDC505-9410-6930-2B93-E2176A89E17E}"/>
              </a:ext>
            </a:extLst>
          </p:cNvPr>
          <p:cNvSpPr>
            <a:spLocks noGrp="1"/>
          </p:cNvSpPr>
          <p:nvPr>
            <p:ph type="sldNum" sz="quarter" idx="12"/>
          </p:nvPr>
        </p:nvSpPr>
        <p:spPr/>
        <p:txBody>
          <a:bodyPr/>
          <a:lstStyle/>
          <a:p>
            <a:fld id="{94307DB3-80FE-4437-8F84-7E559D3927D8}" type="slidenum">
              <a:rPr lang="es-ES_tradnl" smtClean="0"/>
              <a:t>‹#›</a:t>
            </a:fld>
            <a:endParaRPr lang="es-ES_tradnl"/>
          </a:p>
        </p:txBody>
      </p:sp>
    </p:spTree>
    <p:extLst>
      <p:ext uri="{BB962C8B-B14F-4D97-AF65-F5344CB8AC3E}">
        <p14:creationId xmlns:p14="http://schemas.microsoft.com/office/powerpoint/2010/main" val="21808303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52C41-A9BD-3024-2F3A-FDFDF32C54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ES_tradnl"/>
          </a:p>
        </p:txBody>
      </p:sp>
      <p:sp>
        <p:nvSpPr>
          <p:cNvPr id="3" name="Content Placeholder 2">
            <a:extLst>
              <a:ext uri="{FF2B5EF4-FFF2-40B4-BE49-F238E27FC236}">
                <a16:creationId xmlns:a16="http://schemas.microsoft.com/office/drawing/2014/main" id="{B768FCF0-834B-51D4-0278-8862FF9B12C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4" name="Text Placeholder 3">
            <a:extLst>
              <a:ext uri="{FF2B5EF4-FFF2-40B4-BE49-F238E27FC236}">
                <a16:creationId xmlns:a16="http://schemas.microsoft.com/office/drawing/2014/main" id="{8D20FBFB-8958-D8AD-2069-8C357039BA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2B7EAF8-3662-4786-3E52-605BC78D6815}"/>
              </a:ext>
            </a:extLst>
          </p:cNvPr>
          <p:cNvSpPr>
            <a:spLocks noGrp="1"/>
          </p:cNvSpPr>
          <p:nvPr>
            <p:ph type="dt" sz="half" idx="10"/>
          </p:nvPr>
        </p:nvSpPr>
        <p:spPr/>
        <p:txBody>
          <a:bodyPr/>
          <a:lstStyle/>
          <a:p>
            <a:fld id="{30F249A2-8699-4E4C-A3AC-65C44C9C80B0}" type="datetimeFigureOut">
              <a:rPr lang="es-ES_tradnl" smtClean="0"/>
              <a:t>19/09/2022</a:t>
            </a:fld>
            <a:endParaRPr lang="es-ES_tradnl"/>
          </a:p>
        </p:txBody>
      </p:sp>
      <p:sp>
        <p:nvSpPr>
          <p:cNvPr id="6" name="Footer Placeholder 5">
            <a:extLst>
              <a:ext uri="{FF2B5EF4-FFF2-40B4-BE49-F238E27FC236}">
                <a16:creationId xmlns:a16="http://schemas.microsoft.com/office/drawing/2014/main" id="{BD9B5979-DA4E-6A01-485D-F8751EC5013A}"/>
              </a:ext>
            </a:extLst>
          </p:cNvPr>
          <p:cNvSpPr>
            <a:spLocks noGrp="1"/>
          </p:cNvSpPr>
          <p:nvPr>
            <p:ph type="ftr" sz="quarter" idx="11"/>
          </p:nvPr>
        </p:nvSpPr>
        <p:spPr/>
        <p:txBody>
          <a:bodyPr/>
          <a:lstStyle/>
          <a:p>
            <a:endParaRPr lang="es-ES_tradnl"/>
          </a:p>
        </p:txBody>
      </p:sp>
      <p:sp>
        <p:nvSpPr>
          <p:cNvPr id="7" name="Slide Number Placeholder 6">
            <a:extLst>
              <a:ext uri="{FF2B5EF4-FFF2-40B4-BE49-F238E27FC236}">
                <a16:creationId xmlns:a16="http://schemas.microsoft.com/office/drawing/2014/main" id="{25D3A2B2-CCFB-FE58-8237-89CBB360D897}"/>
              </a:ext>
            </a:extLst>
          </p:cNvPr>
          <p:cNvSpPr>
            <a:spLocks noGrp="1"/>
          </p:cNvSpPr>
          <p:nvPr>
            <p:ph type="sldNum" sz="quarter" idx="12"/>
          </p:nvPr>
        </p:nvSpPr>
        <p:spPr/>
        <p:txBody>
          <a:bodyPr/>
          <a:lstStyle/>
          <a:p>
            <a:fld id="{94307DB3-80FE-4437-8F84-7E559D3927D8}" type="slidenum">
              <a:rPr lang="es-ES_tradnl" smtClean="0"/>
              <a:t>‹#›</a:t>
            </a:fld>
            <a:endParaRPr lang="es-ES_tradnl"/>
          </a:p>
        </p:txBody>
      </p:sp>
    </p:spTree>
    <p:extLst>
      <p:ext uri="{BB962C8B-B14F-4D97-AF65-F5344CB8AC3E}">
        <p14:creationId xmlns:p14="http://schemas.microsoft.com/office/powerpoint/2010/main" val="39678636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DAEFD-B821-444F-3851-14453B3C799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ES_tradnl"/>
          </a:p>
        </p:txBody>
      </p:sp>
      <p:sp>
        <p:nvSpPr>
          <p:cNvPr id="3" name="Picture Placeholder 2">
            <a:extLst>
              <a:ext uri="{FF2B5EF4-FFF2-40B4-BE49-F238E27FC236}">
                <a16:creationId xmlns:a16="http://schemas.microsoft.com/office/drawing/2014/main" id="{10D72B03-F6AF-F816-DB31-324BD6ACEB0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_tradnl"/>
          </a:p>
        </p:txBody>
      </p:sp>
      <p:sp>
        <p:nvSpPr>
          <p:cNvPr id="4" name="Text Placeholder 3">
            <a:extLst>
              <a:ext uri="{FF2B5EF4-FFF2-40B4-BE49-F238E27FC236}">
                <a16:creationId xmlns:a16="http://schemas.microsoft.com/office/drawing/2014/main" id="{F42DCEFF-08BA-A0B5-0720-DD75BB4C82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6E3774-9FFB-5124-524B-AA19C6ED6C64}"/>
              </a:ext>
            </a:extLst>
          </p:cNvPr>
          <p:cNvSpPr>
            <a:spLocks noGrp="1"/>
          </p:cNvSpPr>
          <p:nvPr>
            <p:ph type="dt" sz="half" idx="10"/>
          </p:nvPr>
        </p:nvSpPr>
        <p:spPr/>
        <p:txBody>
          <a:bodyPr/>
          <a:lstStyle/>
          <a:p>
            <a:fld id="{30F249A2-8699-4E4C-A3AC-65C44C9C80B0}" type="datetimeFigureOut">
              <a:rPr lang="es-ES_tradnl" smtClean="0"/>
              <a:t>19/09/2022</a:t>
            </a:fld>
            <a:endParaRPr lang="es-ES_tradnl"/>
          </a:p>
        </p:txBody>
      </p:sp>
      <p:sp>
        <p:nvSpPr>
          <p:cNvPr id="6" name="Footer Placeholder 5">
            <a:extLst>
              <a:ext uri="{FF2B5EF4-FFF2-40B4-BE49-F238E27FC236}">
                <a16:creationId xmlns:a16="http://schemas.microsoft.com/office/drawing/2014/main" id="{85A409CD-1ED6-7AAD-C06C-7568B7B3E5A0}"/>
              </a:ext>
            </a:extLst>
          </p:cNvPr>
          <p:cNvSpPr>
            <a:spLocks noGrp="1"/>
          </p:cNvSpPr>
          <p:nvPr>
            <p:ph type="ftr" sz="quarter" idx="11"/>
          </p:nvPr>
        </p:nvSpPr>
        <p:spPr/>
        <p:txBody>
          <a:bodyPr/>
          <a:lstStyle/>
          <a:p>
            <a:endParaRPr lang="es-ES_tradnl"/>
          </a:p>
        </p:txBody>
      </p:sp>
      <p:sp>
        <p:nvSpPr>
          <p:cNvPr id="7" name="Slide Number Placeholder 6">
            <a:extLst>
              <a:ext uri="{FF2B5EF4-FFF2-40B4-BE49-F238E27FC236}">
                <a16:creationId xmlns:a16="http://schemas.microsoft.com/office/drawing/2014/main" id="{04CF9276-6722-73CE-5632-83B31ACA7182}"/>
              </a:ext>
            </a:extLst>
          </p:cNvPr>
          <p:cNvSpPr>
            <a:spLocks noGrp="1"/>
          </p:cNvSpPr>
          <p:nvPr>
            <p:ph type="sldNum" sz="quarter" idx="12"/>
          </p:nvPr>
        </p:nvSpPr>
        <p:spPr/>
        <p:txBody>
          <a:bodyPr/>
          <a:lstStyle/>
          <a:p>
            <a:fld id="{94307DB3-80FE-4437-8F84-7E559D3927D8}" type="slidenum">
              <a:rPr lang="es-ES_tradnl" smtClean="0"/>
              <a:t>‹#›</a:t>
            </a:fld>
            <a:endParaRPr lang="es-ES_tradnl"/>
          </a:p>
        </p:txBody>
      </p:sp>
    </p:spTree>
    <p:extLst>
      <p:ext uri="{BB962C8B-B14F-4D97-AF65-F5344CB8AC3E}">
        <p14:creationId xmlns:p14="http://schemas.microsoft.com/office/powerpoint/2010/main" val="7006474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DA50540-27D5-5514-837D-DEA6AA39B57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s-ES_tradnl"/>
          </a:p>
        </p:txBody>
      </p:sp>
      <p:sp>
        <p:nvSpPr>
          <p:cNvPr id="3" name="Text Placeholder 2">
            <a:extLst>
              <a:ext uri="{FF2B5EF4-FFF2-40B4-BE49-F238E27FC236}">
                <a16:creationId xmlns:a16="http://schemas.microsoft.com/office/drawing/2014/main" id="{7652AF5A-E1FD-1A78-5CDB-9570A0A32E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4" name="Date Placeholder 3">
            <a:extLst>
              <a:ext uri="{FF2B5EF4-FFF2-40B4-BE49-F238E27FC236}">
                <a16:creationId xmlns:a16="http://schemas.microsoft.com/office/drawing/2014/main" id="{4EBBE441-E9DD-0C5F-9DEF-20A5823740F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F249A2-8699-4E4C-A3AC-65C44C9C80B0}" type="datetimeFigureOut">
              <a:rPr lang="es-ES_tradnl" smtClean="0"/>
              <a:t>19/09/2022</a:t>
            </a:fld>
            <a:endParaRPr lang="es-ES_tradnl"/>
          </a:p>
        </p:txBody>
      </p:sp>
      <p:sp>
        <p:nvSpPr>
          <p:cNvPr id="5" name="Footer Placeholder 4">
            <a:extLst>
              <a:ext uri="{FF2B5EF4-FFF2-40B4-BE49-F238E27FC236}">
                <a16:creationId xmlns:a16="http://schemas.microsoft.com/office/drawing/2014/main" id="{9198ADAA-78DA-A8C5-DBE6-0946137E2C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_tradnl"/>
          </a:p>
        </p:txBody>
      </p:sp>
      <p:sp>
        <p:nvSpPr>
          <p:cNvPr id="6" name="Slide Number Placeholder 5">
            <a:extLst>
              <a:ext uri="{FF2B5EF4-FFF2-40B4-BE49-F238E27FC236}">
                <a16:creationId xmlns:a16="http://schemas.microsoft.com/office/drawing/2014/main" id="{5EDF7D37-36D1-8897-C8DA-AECE04A1DFC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307DB3-80FE-4437-8F84-7E559D3927D8}" type="slidenum">
              <a:rPr lang="es-ES_tradnl" smtClean="0"/>
              <a:t>‹#›</a:t>
            </a:fld>
            <a:endParaRPr lang="es-ES_tradnl"/>
          </a:p>
        </p:txBody>
      </p:sp>
    </p:spTree>
    <p:extLst>
      <p:ext uri="{BB962C8B-B14F-4D97-AF65-F5344CB8AC3E}">
        <p14:creationId xmlns:p14="http://schemas.microsoft.com/office/powerpoint/2010/main" val="30948512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F5350B5-7EE6-1523-7405-1AF1186988AF}"/>
              </a:ext>
            </a:extLst>
          </p:cNvPr>
          <p:cNvSpPr/>
          <p:nvPr/>
        </p:nvSpPr>
        <p:spPr>
          <a:xfrm>
            <a:off x="1" y="389744"/>
            <a:ext cx="12191999" cy="1124262"/>
          </a:xfrm>
          <a:prstGeom prst="rect">
            <a:avLst/>
          </a:prstGeom>
          <a:gradFill>
            <a:gsLst>
              <a:gs pos="0">
                <a:schemeClr val="accent1">
                  <a:lumMod val="5000"/>
                  <a:lumOff val="95000"/>
                </a:schemeClr>
              </a:gs>
              <a:gs pos="87000">
                <a:schemeClr val="accent4">
                  <a:lumMod val="20000"/>
                  <a:lumOff val="80000"/>
                </a:schemeClr>
              </a:gs>
              <a:gs pos="94000">
                <a:schemeClr val="accent4">
                  <a:lumMod val="40000"/>
                  <a:lumOff val="60000"/>
                </a:schemeClr>
              </a:gs>
              <a:gs pos="100000">
                <a:schemeClr val="accent4">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Rectangle 3">
            <a:extLst>
              <a:ext uri="{FF2B5EF4-FFF2-40B4-BE49-F238E27FC236}">
                <a16:creationId xmlns:a16="http://schemas.microsoft.com/office/drawing/2014/main" id="{A406B26C-97B1-D1B7-31DB-D1E26AFD8329}"/>
              </a:ext>
            </a:extLst>
          </p:cNvPr>
          <p:cNvSpPr/>
          <p:nvPr/>
        </p:nvSpPr>
        <p:spPr>
          <a:xfrm>
            <a:off x="0" y="0"/>
            <a:ext cx="1214203" cy="68580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extBox 1">
            <a:extLst>
              <a:ext uri="{FF2B5EF4-FFF2-40B4-BE49-F238E27FC236}">
                <a16:creationId xmlns:a16="http://schemas.microsoft.com/office/drawing/2014/main" id="{D54F054D-B102-6717-31E3-EABBDE69A8E4}"/>
              </a:ext>
            </a:extLst>
          </p:cNvPr>
          <p:cNvSpPr txBox="1"/>
          <p:nvPr/>
        </p:nvSpPr>
        <p:spPr>
          <a:xfrm>
            <a:off x="1214203" y="1514006"/>
            <a:ext cx="10977796" cy="5355312"/>
          </a:xfrm>
          <a:prstGeom prst="rect">
            <a:avLst/>
          </a:prstGeom>
          <a:noFill/>
        </p:spPr>
        <p:txBody>
          <a:bodyPr wrap="square" rtlCol="0">
            <a:spAutoFit/>
          </a:bodyPr>
          <a:lstStyle/>
          <a:p>
            <a:pPr algn="ctr"/>
            <a:endParaRPr lang="es-ES_tradnl" dirty="0"/>
          </a:p>
          <a:p>
            <a:pPr algn="ctr"/>
            <a:endParaRPr lang="es-ES_tradnl" dirty="0"/>
          </a:p>
          <a:p>
            <a:pPr algn="ctr"/>
            <a:endParaRPr lang="es-ES_tradnl" dirty="0"/>
          </a:p>
          <a:p>
            <a:pPr algn="ctr"/>
            <a:endParaRPr lang="es-ES_tradnl" dirty="0"/>
          </a:p>
          <a:p>
            <a:pPr algn="ctr"/>
            <a:endParaRPr lang="es-ES_tradnl" dirty="0"/>
          </a:p>
          <a:p>
            <a:pPr algn="ctr"/>
            <a:endParaRPr lang="es-ES_tradnl" dirty="0"/>
          </a:p>
          <a:p>
            <a:pPr algn="ctr"/>
            <a:r>
              <a:rPr lang="es-ES_tradnl" sz="3600" dirty="0"/>
              <a:t>BELLABEAT</a:t>
            </a:r>
          </a:p>
          <a:p>
            <a:pPr algn="ctr"/>
            <a:endParaRPr lang="es-ES_tradnl" dirty="0"/>
          </a:p>
          <a:p>
            <a:pPr algn="ctr"/>
            <a:endParaRPr lang="es-ES_tradnl" dirty="0"/>
          </a:p>
          <a:p>
            <a:pPr algn="ctr"/>
            <a:endParaRPr lang="es-ES_tradnl" dirty="0"/>
          </a:p>
          <a:p>
            <a:pPr algn="ctr"/>
            <a:endParaRPr lang="es-ES_tradnl" dirty="0"/>
          </a:p>
          <a:p>
            <a:pPr algn="ctr"/>
            <a:endParaRPr lang="es-ES_tradnl" dirty="0"/>
          </a:p>
          <a:p>
            <a:pPr algn="ctr"/>
            <a:endParaRPr lang="es-ES_tradnl" dirty="0"/>
          </a:p>
          <a:p>
            <a:pPr algn="ctr"/>
            <a:r>
              <a:rPr lang="en-GB" dirty="0"/>
              <a:t>Google Analytics capstone project</a:t>
            </a:r>
          </a:p>
          <a:p>
            <a:pPr algn="ctr"/>
            <a:endParaRPr lang="es-ES_tradnl" dirty="0"/>
          </a:p>
          <a:p>
            <a:pPr algn="ctr"/>
            <a:r>
              <a:rPr lang="es-ES_tradnl" dirty="0"/>
              <a:t>Angel Herrera-Hernández</a:t>
            </a:r>
          </a:p>
          <a:p>
            <a:pPr algn="ctr"/>
            <a:endParaRPr lang="es-ES_tradnl" dirty="0"/>
          </a:p>
          <a:p>
            <a:pPr algn="ctr"/>
            <a:endParaRPr lang="es-ES_tradnl" dirty="0"/>
          </a:p>
        </p:txBody>
      </p:sp>
    </p:spTree>
    <p:extLst>
      <p:ext uri="{BB962C8B-B14F-4D97-AF65-F5344CB8AC3E}">
        <p14:creationId xmlns:p14="http://schemas.microsoft.com/office/powerpoint/2010/main" val="12854868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F5350B5-7EE6-1523-7405-1AF1186988AF}"/>
              </a:ext>
            </a:extLst>
          </p:cNvPr>
          <p:cNvSpPr/>
          <p:nvPr/>
        </p:nvSpPr>
        <p:spPr>
          <a:xfrm>
            <a:off x="1" y="389744"/>
            <a:ext cx="12191999" cy="1124262"/>
          </a:xfrm>
          <a:prstGeom prst="rect">
            <a:avLst/>
          </a:prstGeom>
          <a:gradFill>
            <a:gsLst>
              <a:gs pos="0">
                <a:schemeClr val="accent1">
                  <a:lumMod val="5000"/>
                  <a:lumOff val="95000"/>
                </a:schemeClr>
              </a:gs>
              <a:gs pos="87000">
                <a:schemeClr val="accent4">
                  <a:lumMod val="20000"/>
                  <a:lumOff val="80000"/>
                </a:schemeClr>
              </a:gs>
              <a:gs pos="94000">
                <a:schemeClr val="accent4">
                  <a:lumMod val="40000"/>
                  <a:lumOff val="60000"/>
                </a:schemeClr>
              </a:gs>
              <a:gs pos="100000">
                <a:schemeClr val="accent4">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Rectangle 3">
            <a:extLst>
              <a:ext uri="{FF2B5EF4-FFF2-40B4-BE49-F238E27FC236}">
                <a16:creationId xmlns:a16="http://schemas.microsoft.com/office/drawing/2014/main" id="{A406B26C-97B1-D1B7-31DB-D1E26AFD8329}"/>
              </a:ext>
            </a:extLst>
          </p:cNvPr>
          <p:cNvSpPr/>
          <p:nvPr/>
        </p:nvSpPr>
        <p:spPr>
          <a:xfrm>
            <a:off x="0" y="0"/>
            <a:ext cx="1214203" cy="68580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extBox 1">
            <a:extLst>
              <a:ext uri="{FF2B5EF4-FFF2-40B4-BE49-F238E27FC236}">
                <a16:creationId xmlns:a16="http://schemas.microsoft.com/office/drawing/2014/main" id="{6308C8D6-EF73-4BC2-9026-E4A6760AD766}"/>
              </a:ext>
            </a:extLst>
          </p:cNvPr>
          <p:cNvSpPr txBox="1"/>
          <p:nvPr/>
        </p:nvSpPr>
        <p:spPr>
          <a:xfrm>
            <a:off x="1214203" y="1514006"/>
            <a:ext cx="10977796" cy="1477328"/>
          </a:xfrm>
          <a:prstGeom prst="rect">
            <a:avLst/>
          </a:prstGeom>
          <a:noFill/>
        </p:spPr>
        <p:txBody>
          <a:bodyPr wrap="square" rtlCol="0">
            <a:spAutoFit/>
          </a:bodyPr>
          <a:lstStyle/>
          <a:p>
            <a:pPr algn="ctr"/>
            <a:endParaRPr lang="es-ES_tradnl" dirty="0"/>
          </a:p>
          <a:p>
            <a:pPr algn="ctr"/>
            <a:endParaRPr lang="es-ES_tradnl" dirty="0"/>
          </a:p>
          <a:p>
            <a:pPr algn="ctr"/>
            <a:r>
              <a:rPr lang="es-ES_tradnl" sz="3600" dirty="0"/>
              <a:t>Análisis [Tabla: </a:t>
            </a:r>
            <a:r>
              <a:rPr lang="es-ES_tradnl" sz="3600" dirty="0" err="1"/>
              <a:t>hourlyCalories_merged</a:t>
            </a:r>
            <a:r>
              <a:rPr lang="es-ES_tradnl" sz="3600" dirty="0"/>
              <a:t>]</a:t>
            </a:r>
          </a:p>
          <a:p>
            <a:pPr algn="ctr"/>
            <a:endParaRPr lang="es-ES_tradnl" dirty="0"/>
          </a:p>
        </p:txBody>
      </p:sp>
      <p:sp>
        <p:nvSpPr>
          <p:cNvPr id="6" name="TextBox 5">
            <a:extLst>
              <a:ext uri="{FF2B5EF4-FFF2-40B4-BE49-F238E27FC236}">
                <a16:creationId xmlns:a16="http://schemas.microsoft.com/office/drawing/2014/main" id="{FE8398D1-DED8-00CD-34F0-7535B9C07F1C}"/>
              </a:ext>
            </a:extLst>
          </p:cNvPr>
          <p:cNvSpPr txBox="1"/>
          <p:nvPr/>
        </p:nvSpPr>
        <p:spPr>
          <a:xfrm>
            <a:off x="8539630" y="3095631"/>
            <a:ext cx="3392540" cy="1754326"/>
          </a:xfrm>
          <a:prstGeom prst="rect">
            <a:avLst/>
          </a:prstGeom>
          <a:noFill/>
        </p:spPr>
        <p:txBody>
          <a:bodyPr wrap="square" rtlCol="0">
            <a:spAutoFit/>
          </a:bodyPr>
          <a:lstStyle/>
          <a:p>
            <a:pPr algn="just"/>
            <a:r>
              <a:rPr lang="es-ES_tradnl" dirty="0"/>
              <a:t>El numero de calorías a lo largo del día está ligado inevitablemente a la actividad del individuo. Por tanto, es lógico que sea mayor en las horas centrales del día. </a:t>
            </a:r>
          </a:p>
        </p:txBody>
      </p:sp>
      <p:graphicFrame>
        <p:nvGraphicFramePr>
          <p:cNvPr id="7" name="Chart 6">
            <a:extLst>
              <a:ext uri="{FF2B5EF4-FFF2-40B4-BE49-F238E27FC236}">
                <a16:creationId xmlns:a16="http://schemas.microsoft.com/office/drawing/2014/main" id="{D84C8D51-4F19-EFB4-5143-B104B3B3D839}"/>
              </a:ext>
            </a:extLst>
          </p:cNvPr>
          <p:cNvGraphicFramePr>
            <a:graphicFrameLocks/>
          </p:cNvGraphicFramePr>
          <p:nvPr>
            <p:extLst>
              <p:ext uri="{D42A27DB-BD31-4B8C-83A1-F6EECF244321}">
                <p14:modId xmlns:p14="http://schemas.microsoft.com/office/powerpoint/2010/main" val="1767475056"/>
              </p:ext>
            </p:extLst>
          </p:nvPr>
        </p:nvGraphicFramePr>
        <p:xfrm>
          <a:off x="1543166" y="2938708"/>
          <a:ext cx="6667500" cy="397191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031982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F5350B5-7EE6-1523-7405-1AF1186988AF}"/>
              </a:ext>
            </a:extLst>
          </p:cNvPr>
          <p:cNvSpPr/>
          <p:nvPr/>
        </p:nvSpPr>
        <p:spPr>
          <a:xfrm>
            <a:off x="1" y="389744"/>
            <a:ext cx="12191999" cy="1124262"/>
          </a:xfrm>
          <a:prstGeom prst="rect">
            <a:avLst/>
          </a:prstGeom>
          <a:gradFill>
            <a:gsLst>
              <a:gs pos="0">
                <a:schemeClr val="accent1">
                  <a:lumMod val="5000"/>
                  <a:lumOff val="95000"/>
                </a:schemeClr>
              </a:gs>
              <a:gs pos="87000">
                <a:schemeClr val="accent4">
                  <a:lumMod val="20000"/>
                  <a:lumOff val="80000"/>
                </a:schemeClr>
              </a:gs>
              <a:gs pos="94000">
                <a:schemeClr val="accent4">
                  <a:lumMod val="40000"/>
                  <a:lumOff val="60000"/>
                </a:schemeClr>
              </a:gs>
              <a:gs pos="100000">
                <a:schemeClr val="accent4">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Rectangle 3">
            <a:extLst>
              <a:ext uri="{FF2B5EF4-FFF2-40B4-BE49-F238E27FC236}">
                <a16:creationId xmlns:a16="http://schemas.microsoft.com/office/drawing/2014/main" id="{A406B26C-97B1-D1B7-31DB-D1E26AFD8329}"/>
              </a:ext>
            </a:extLst>
          </p:cNvPr>
          <p:cNvSpPr/>
          <p:nvPr/>
        </p:nvSpPr>
        <p:spPr>
          <a:xfrm>
            <a:off x="0" y="0"/>
            <a:ext cx="1214203" cy="68580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extBox 1">
            <a:extLst>
              <a:ext uri="{FF2B5EF4-FFF2-40B4-BE49-F238E27FC236}">
                <a16:creationId xmlns:a16="http://schemas.microsoft.com/office/drawing/2014/main" id="{6308C8D6-EF73-4BC2-9026-E4A6760AD766}"/>
              </a:ext>
            </a:extLst>
          </p:cNvPr>
          <p:cNvSpPr txBox="1"/>
          <p:nvPr/>
        </p:nvSpPr>
        <p:spPr>
          <a:xfrm>
            <a:off x="1214203" y="1514006"/>
            <a:ext cx="10977796" cy="1477328"/>
          </a:xfrm>
          <a:prstGeom prst="rect">
            <a:avLst/>
          </a:prstGeom>
          <a:noFill/>
        </p:spPr>
        <p:txBody>
          <a:bodyPr wrap="square" rtlCol="0">
            <a:spAutoFit/>
          </a:bodyPr>
          <a:lstStyle/>
          <a:p>
            <a:pPr algn="ctr"/>
            <a:endParaRPr lang="es-ES_tradnl" dirty="0"/>
          </a:p>
          <a:p>
            <a:pPr algn="ctr"/>
            <a:endParaRPr lang="es-ES_tradnl" dirty="0"/>
          </a:p>
          <a:p>
            <a:pPr algn="ctr"/>
            <a:r>
              <a:rPr lang="es-ES_tradnl" sz="3600" dirty="0"/>
              <a:t>Análisis [</a:t>
            </a:r>
            <a:r>
              <a:rPr lang="es-ES_tradnl" sz="3600" dirty="0" err="1"/>
              <a:t>Tabla:hourlyIntensities_merged</a:t>
            </a:r>
            <a:r>
              <a:rPr lang="es-ES_tradnl" sz="3600" dirty="0"/>
              <a:t>]</a:t>
            </a:r>
          </a:p>
          <a:p>
            <a:pPr algn="ctr"/>
            <a:endParaRPr lang="es-ES_tradnl" dirty="0"/>
          </a:p>
        </p:txBody>
      </p:sp>
      <p:sp>
        <p:nvSpPr>
          <p:cNvPr id="6" name="TextBox 5">
            <a:extLst>
              <a:ext uri="{FF2B5EF4-FFF2-40B4-BE49-F238E27FC236}">
                <a16:creationId xmlns:a16="http://schemas.microsoft.com/office/drawing/2014/main" id="{FE8398D1-DED8-00CD-34F0-7535B9C07F1C}"/>
              </a:ext>
            </a:extLst>
          </p:cNvPr>
          <p:cNvSpPr txBox="1"/>
          <p:nvPr/>
        </p:nvSpPr>
        <p:spPr>
          <a:xfrm>
            <a:off x="8539630" y="3095631"/>
            <a:ext cx="3392540" cy="2862322"/>
          </a:xfrm>
          <a:prstGeom prst="rect">
            <a:avLst/>
          </a:prstGeom>
          <a:noFill/>
        </p:spPr>
        <p:txBody>
          <a:bodyPr wrap="square" rtlCol="0">
            <a:spAutoFit/>
          </a:bodyPr>
          <a:lstStyle/>
          <a:p>
            <a:pPr algn="just"/>
            <a:r>
              <a:rPr lang="es-ES_tradnl" dirty="0"/>
              <a:t>La intensidad horaria se reduce notablemente en las horas centrales del descanso nocturno desde las 23:00 pm hasta las 05:00 am.</a:t>
            </a:r>
          </a:p>
          <a:p>
            <a:pPr algn="just"/>
            <a:r>
              <a:rPr lang="es-ES_tradnl" dirty="0"/>
              <a:t>A partir del medio día, se observa una tendencia decreciente hasta las 15:00 en la que la intensidad vuelve a crecer hasta alcanzar un máximo diario a las 17:00</a:t>
            </a:r>
          </a:p>
        </p:txBody>
      </p:sp>
      <p:graphicFrame>
        <p:nvGraphicFramePr>
          <p:cNvPr id="3" name="Chart 2">
            <a:extLst>
              <a:ext uri="{FF2B5EF4-FFF2-40B4-BE49-F238E27FC236}">
                <a16:creationId xmlns:a16="http://schemas.microsoft.com/office/drawing/2014/main" id="{7F47E35D-0575-C0AF-89AA-725588C2EF29}"/>
              </a:ext>
            </a:extLst>
          </p:cNvPr>
          <p:cNvGraphicFramePr>
            <a:graphicFrameLocks/>
          </p:cNvGraphicFramePr>
          <p:nvPr>
            <p:extLst>
              <p:ext uri="{D42A27DB-BD31-4B8C-83A1-F6EECF244321}">
                <p14:modId xmlns:p14="http://schemas.microsoft.com/office/powerpoint/2010/main" val="2057418463"/>
              </p:ext>
            </p:extLst>
          </p:nvPr>
        </p:nvGraphicFramePr>
        <p:xfrm>
          <a:off x="1214202" y="2991334"/>
          <a:ext cx="7234238" cy="364806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3750578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F5350B5-7EE6-1523-7405-1AF1186988AF}"/>
              </a:ext>
            </a:extLst>
          </p:cNvPr>
          <p:cNvSpPr/>
          <p:nvPr/>
        </p:nvSpPr>
        <p:spPr>
          <a:xfrm>
            <a:off x="1" y="389744"/>
            <a:ext cx="12191999" cy="1124262"/>
          </a:xfrm>
          <a:prstGeom prst="rect">
            <a:avLst/>
          </a:prstGeom>
          <a:gradFill>
            <a:gsLst>
              <a:gs pos="0">
                <a:schemeClr val="accent1">
                  <a:lumMod val="5000"/>
                  <a:lumOff val="95000"/>
                </a:schemeClr>
              </a:gs>
              <a:gs pos="87000">
                <a:schemeClr val="accent4">
                  <a:lumMod val="20000"/>
                  <a:lumOff val="80000"/>
                </a:schemeClr>
              </a:gs>
              <a:gs pos="94000">
                <a:schemeClr val="accent4">
                  <a:lumMod val="40000"/>
                  <a:lumOff val="60000"/>
                </a:schemeClr>
              </a:gs>
              <a:gs pos="100000">
                <a:schemeClr val="accent4">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Rectangle 3">
            <a:extLst>
              <a:ext uri="{FF2B5EF4-FFF2-40B4-BE49-F238E27FC236}">
                <a16:creationId xmlns:a16="http://schemas.microsoft.com/office/drawing/2014/main" id="{A406B26C-97B1-D1B7-31DB-D1E26AFD8329}"/>
              </a:ext>
            </a:extLst>
          </p:cNvPr>
          <p:cNvSpPr/>
          <p:nvPr/>
        </p:nvSpPr>
        <p:spPr>
          <a:xfrm>
            <a:off x="0" y="0"/>
            <a:ext cx="1214203" cy="68580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extBox 1">
            <a:extLst>
              <a:ext uri="{FF2B5EF4-FFF2-40B4-BE49-F238E27FC236}">
                <a16:creationId xmlns:a16="http://schemas.microsoft.com/office/drawing/2014/main" id="{6308C8D6-EF73-4BC2-9026-E4A6760AD766}"/>
              </a:ext>
            </a:extLst>
          </p:cNvPr>
          <p:cNvSpPr txBox="1"/>
          <p:nvPr/>
        </p:nvSpPr>
        <p:spPr>
          <a:xfrm>
            <a:off x="1214203" y="1514006"/>
            <a:ext cx="10977796" cy="1477328"/>
          </a:xfrm>
          <a:prstGeom prst="rect">
            <a:avLst/>
          </a:prstGeom>
          <a:noFill/>
        </p:spPr>
        <p:txBody>
          <a:bodyPr wrap="square" rtlCol="0">
            <a:spAutoFit/>
          </a:bodyPr>
          <a:lstStyle/>
          <a:p>
            <a:pPr algn="ctr"/>
            <a:endParaRPr lang="es-ES_tradnl" dirty="0"/>
          </a:p>
          <a:p>
            <a:pPr algn="ctr"/>
            <a:endParaRPr lang="es-ES_tradnl" dirty="0"/>
          </a:p>
          <a:p>
            <a:pPr algn="ctr"/>
            <a:r>
              <a:rPr lang="es-ES_tradnl" sz="3600" dirty="0"/>
              <a:t>Análisis [</a:t>
            </a:r>
            <a:r>
              <a:rPr lang="es-ES_tradnl" sz="3600" dirty="0" err="1"/>
              <a:t>Tabla:hourlySteps_merged</a:t>
            </a:r>
            <a:r>
              <a:rPr lang="es-ES_tradnl" sz="3600" dirty="0"/>
              <a:t>]</a:t>
            </a:r>
          </a:p>
          <a:p>
            <a:pPr algn="ctr"/>
            <a:endParaRPr lang="es-ES_tradnl" dirty="0"/>
          </a:p>
        </p:txBody>
      </p:sp>
      <p:sp>
        <p:nvSpPr>
          <p:cNvPr id="6" name="TextBox 5">
            <a:extLst>
              <a:ext uri="{FF2B5EF4-FFF2-40B4-BE49-F238E27FC236}">
                <a16:creationId xmlns:a16="http://schemas.microsoft.com/office/drawing/2014/main" id="{FE8398D1-DED8-00CD-34F0-7535B9C07F1C}"/>
              </a:ext>
            </a:extLst>
          </p:cNvPr>
          <p:cNvSpPr txBox="1"/>
          <p:nvPr/>
        </p:nvSpPr>
        <p:spPr>
          <a:xfrm>
            <a:off x="8539630" y="3095631"/>
            <a:ext cx="3392540" cy="3416320"/>
          </a:xfrm>
          <a:prstGeom prst="rect">
            <a:avLst/>
          </a:prstGeom>
          <a:noFill/>
        </p:spPr>
        <p:txBody>
          <a:bodyPr wrap="square" rtlCol="0">
            <a:spAutoFit/>
          </a:bodyPr>
          <a:lstStyle/>
          <a:p>
            <a:pPr algn="just"/>
            <a:r>
              <a:rPr lang="es-ES_tradnl" dirty="0"/>
              <a:t>Respecto a la distribución horaria de los pasos, es lógico pensar que estos se reducen hasta un valor casi nulo durante el periodo de descanso nocturno entre las 23h y las 5h am., para retomar una senda creciente a partir de las 6 de la madrugada hasta el mediodía.</a:t>
            </a:r>
          </a:p>
          <a:p>
            <a:pPr algn="just"/>
            <a:endParaRPr lang="es-ES_tradnl" dirty="0"/>
          </a:p>
          <a:p>
            <a:pPr algn="just"/>
            <a:r>
              <a:rPr lang="es-ES_tradnl" dirty="0"/>
              <a:t>Estos datos también están condicionados a la limitación *2. </a:t>
            </a:r>
          </a:p>
        </p:txBody>
      </p:sp>
      <p:graphicFrame>
        <p:nvGraphicFramePr>
          <p:cNvPr id="3" name="Chart 2">
            <a:extLst>
              <a:ext uri="{FF2B5EF4-FFF2-40B4-BE49-F238E27FC236}">
                <a16:creationId xmlns:a16="http://schemas.microsoft.com/office/drawing/2014/main" id="{7F46CDC1-9705-F711-1A90-076B04EA3313}"/>
              </a:ext>
            </a:extLst>
          </p:cNvPr>
          <p:cNvGraphicFramePr>
            <a:graphicFrameLocks/>
          </p:cNvGraphicFramePr>
          <p:nvPr>
            <p:extLst>
              <p:ext uri="{D42A27DB-BD31-4B8C-83A1-F6EECF244321}">
                <p14:modId xmlns:p14="http://schemas.microsoft.com/office/powerpoint/2010/main" val="3952000741"/>
              </p:ext>
            </p:extLst>
          </p:nvPr>
        </p:nvGraphicFramePr>
        <p:xfrm>
          <a:off x="1214203" y="3177575"/>
          <a:ext cx="7196139" cy="358139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85366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F5350B5-7EE6-1523-7405-1AF1186988AF}"/>
              </a:ext>
            </a:extLst>
          </p:cNvPr>
          <p:cNvSpPr/>
          <p:nvPr/>
        </p:nvSpPr>
        <p:spPr>
          <a:xfrm>
            <a:off x="1" y="389744"/>
            <a:ext cx="12191999" cy="1124262"/>
          </a:xfrm>
          <a:prstGeom prst="rect">
            <a:avLst/>
          </a:prstGeom>
          <a:gradFill>
            <a:gsLst>
              <a:gs pos="0">
                <a:schemeClr val="accent1">
                  <a:lumMod val="5000"/>
                  <a:lumOff val="95000"/>
                </a:schemeClr>
              </a:gs>
              <a:gs pos="87000">
                <a:schemeClr val="accent4">
                  <a:lumMod val="20000"/>
                  <a:lumOff val="80000"/>
                </a:schemeClr>
              </a:gs>
              <a:gs pos="94000">
                <a:schemeClr val="accent4">
                  <a:lumMod val="40000"/>
                  <a:lumOff val="60000"/>
                </a:schemeClr>
              </a:gs>
              <a:gs pos="100000">
                <a:schemeClr val="accent4">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Rectangle 3">
            <a:extLst>
              <a:ext uri="{FF2B5EF4-FFF2-40B4-BE49-F238E27FC236}">
                <a16:creationId xmlns:a16="http://schemas.microsoft.com/office/drawing/2014/main" id="{A406B26C-97B1-D1B7-31DB-D1E26AFD8329}"/>
              </a:ext>
            </a:extLst>
          </p:cNvPr>
          <p:cNvSpPr/>
          <p:nvPr/>
        </p:nvSpPr>
        <p:spPr>
          <a:xfrm>
            <a:off x="0" y="0"/>
            <a:ext cx="1214203" cy="68580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extBox 1">
            <a:extLst>
              <a:ext uri="{FF2B5EF4-FFF2-40B4-BE49-F238E27FC236}">
                <a16:creationId xmlns:a16="http://schemas.microsoft.com/office/drawing/2014/main" id="{6308C8D6-EF73-4BC2-9026-E4A6760AD766}"/>
              </a:ext>
            </a:extLst>
          </p:cNvPr>
          <p:cNvSpPr txBox="1"/>
          <p:nvPr/>
        </p:nvSpPr>
        <p:spPr>
          <a:xfrm>
            <a:off x="1214203" y="1514006"/>
            <a:ext cx="10977796" cy="1477328"/>
          </a:xfrm>
          <a:prstGeom prst="rect">
            <a:avLst/>
          </a:prstGeom>
          <a:noFill/>
        </p:spPr>
        <p:txBody>
          <a:bodyPr wrap="square" rtlCol="0">
            <a:spAutoFit/>
          </a:bodyPr>
          <a:lstStyle/>
          <a:p>
            <a:pPr algn="ctr"/>
            <a:endParaRPr lang="es-ES_tradnl" dirty="0"/>
          </a:p>
          <a:p>
            <a:pPr algn="ctr"/>
            <a:endParaRPr lang="es-ES_tradnl" dirty="0"/>
          </a:p>
          <a:p>
            <a:pPr algn="ctr"/>
            <a:r>
              <a:rPr lang="es-ES_tradnl" sz="3600" dirty="0"/>
              <a:t>Análisis [</a:t>
            </a:r>
            <a:r>
              <a:rPr lang="es-ES_tradnl" sz="3600" dirty="0" err="1"/>
              <a:t>Tabla:hourlySteps_merged</a:t>
            </a:r>
            <a:r>
              <a:rPr lang="es-ES_tradnl" sz="3600" dirty="0"/>
              <a:t>]</a:t>
            </a:r>
          </a:p>
          <a:p>
            <a:pPr algn="ctr"/>
            <a:endParaRPr lang="es-ES_tradnl" dirty="0"/>
          </a:p>
        </p:txBody>
      </p:sp>
      <p:sp>
        <p:nvSpPr>
          <p:cNvPr id="6" name="TextBox 5">
            <a:extLst>
              <a:ext uri="{FF2B5EF4-FFF2-40B4-BE49-F238E27FC236}">
                <a16:creationId xmlns:a16="http://schemas.microsoft.com/office/drawing/2014/main" id="{FE8398D1-DED8-00CD-34F0-7535B9C07F1C}"/>
              </a:ext>
            </a:extLst>
          </p:cNvPr>
          <p:cNvSpPr txBox="1"/>
          <p:nvPr/>
        </p:nvSpPr>
        <p:spPr>
          <a:xfrm>
            <a:off x="8539630" y="3095631"/>
            <a:ext cx="3392540" cy="3693319"/>
          </a:xfrm>
          <a:prstGeom prst="rect">
            <a:avLst/>
          </a:prstGeom>
          <a:noFill/>
        </p:spPr>
        <p:txBody>
          <a:bodyPr wrap="square" rtlCol="0">
            <a:spAutoFit/>
          </a:bodyPr>
          <a:lstStyle/>
          <a:p>
            <a:pPr algn="just"/>
            <a:r>
              <a:rPr lang="es-ES_tradnl" dirty="0"/>
              <a:t>El numero total de pasos dados por todos los individuos a lo largo del periodo de estudio es relativamente estable dentro de una franja comprendida entre los 200 mil a 260 mil </a:t>
            </a:r>
          </a:p>
          <a:p>
            <a:pPr algn="just"/>
            <a:r>
              <a:rPr lang="es-ES_tradnl" dirty="0"/>
              <a:t>No obstante, se observa un cierto movimiento hasta posicionarse en la franja inferior a partir del 1º de Mayo. </a:t>
            </a:r>
          </a:p>
          <a:p>
            <a:pPr algn="just"/>
            <a:r>
              <a:rPr lang="es-ES_tradnl" dirty="0"/>
              <a:t>El ultimo día del análisis dicha reducción cabria atribuirla a mas de 16 datos ID nulos. *2</a:t>
            </a:r>
          </a:p>
        </p:txBody>
      </p:sp>
      <p:graphicFrame>
        <p:nvGraphicFramePr>
          <p:cNvPr id="7" name="Chart 6">
            <a:extLst>
              <a:ext uri="{FF2B5EF4-FFF2-40B4-BE49-F238E27FC236}">
                <a16:creationId xmlns:a16="http://schemas.microsoft.com/office/drawing/2014/main" id="{7994C9CF-34EB-457A-9121-95576246D7E6}"/>
              </a:ext>
            </a:extLst>
          </p:cNvPr>
          <p:cNvGraphicFramePr>
            <a:graphicFrameLocks/>
          </p:cNvGraphicFramePr>
          <p:nvPr>
            <p:extLst>
              <p:ext uri="{D42A27DB-BD31-4B8C-83A1-F6EECF244321}">
                <p14:modId xmlns:p14="http://schemas.microsoft.com/office/powerpoint/2010/main" val="549468706"/>
              </p:ext>
            </p:extLst>
          </p:nvPr>
        </p:nvGraphicFramePr>
        <p:xfrm>
          <a:off x="1278847" y="3133970"/>
          <a:ext cx="7196139" cy="358139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775797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F5350B5-7EE6-1523-7405-1AF1186988AF}"/>
              </a:ext>
            </a:extLst>
          </p:cNvPr>
          <p:cNvSpPr/>
          <p:nvPr/>
        </p:nvSpPr>
        <p:spPr>
          <a:xfrm>
            <a:off x="1" y="389744"/>
            <a:ext cx="12191999" cy="1124262"/>
          </a:xfrm>
          <a:prstGeom prst="rect">
            <a:avLst/>
          </a:prstGeom>
          <a:gradFill>
            <a:gsLst>
              <a:gs pos="0">
                <a:schemeClr val="accent1">
                  <a:lumMod val="5000"/>
                  <a:lumOff val="95000"/>
                </a:schemeClr>
              </a:gs>
              <a:gs pos="87000">
                <a:schemeClr val="accent4">
                  <a:lumMod val="20000"/>
                  <a:lumOff val="80000"/>
                </a:schemeClr>
              </a:gs>
              <a:gs pos="94000">
                <a:schemeClr val="accent4">
                  <a:lumMod val="40000"/>
                  <a:lumOff val="60000"/>
                </a:schemeClr>
              </a:gs>
              <a:gs pos="100000">
                <a:schemeClr val="accent4">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Rectangle 3">
            <a:extLst>
              <a:ext uri="{FF2B5EF4-FFF2-40B4-BE49-F238E27FC236}">
                <a16:creationId xmlns:a16="http://schemas.microsoft.com/office/drawing/2014/main" id="{A406B26C-97B1-D1B7-31DB-D1E26AFD8329}"/>
              </a:ext>
            </a:extLst>
          </p:cNvPr>
          <p:cNvSpPr/>
          <p:nvPr/>
        </p:nvSpPr>
        <p:spPr>
          <a:xfrm>
            <a:off x="0" y="0"/>
            <a:ext cx="1214203" cy="68580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extBox 1">
            <a:extLst>
              <a:ext uri="{FF2B5EF4-FFF2-40B4-BE49-F238E27FC236}">
                <a16:creationId xmlns:a16="http://schemas.microsoft.com/office/drawing/2014/main" id="{6308C8D6-EF73-4BC2-9026-E4A6760AD766}"/>
              </a:ext>
            </a:extLst>
          </p:cNvPr>
          <p:cNvSpPr txBox="1"/>
          <p:nvPr/>
        </p:nvSpPr>
        <p:spPr>
          <a:xfrm>
            <a:off x="1214203" y="1514006"/>
            <a:ext cx="10977796" cy="1477328"/>
          </a:xfrm>
          <a:prstGeom prst="rect">
            <a:avLst/>
          </a:prstGeom>
          <a:noFill/>
        </p:spPr>
        <p:txBody>
          <a:bodyPr wrap="square" rtlCol="0">
            <a:spAutoFit/>
          </a:bodyPr>
          <a:lstStyle/>
          <a:p>
            <a:pPr algn="ctr"/>
            <a:endParaRPr lang="es-ES_tradnl" dirty="0"/>
          </a:p>
          <a:p>
            <a:pPr algn="ctr"/>
            <a:endParaRPr lang="es-ES_tradnl" dirty="0"/>
          </a:p>
          <a:p>
            <a:pPr algn="ctr"/>
            <a:r>
              <a:rPr lang="es-ES_tradnl" sz="3600" dirty="0"/>
              <a:t>Análisis [Tabla: </a:t>
            </a:r>
            <a:r>
              <a:rPr lang="es-ES_tradnl" sz="3600" dirty="0" err="1"/>
              <a:t>weightLogInfo_merged</a:t>
            </a:r>
            <a:r>
              <a:rPr lang="es-ES_tradnl" sz="3600" dirty="0"/>
              <a:t>]</a:t>
            </a:r>
          </a:p>
          <a:p>
            <a:pPr algn="ctr"/>
            <a:endParaRPr lang="es-ES_tradnl" dirty="0"/>
          </a:p>
        </p:txBody>
      </p:sp>
      <p:sp>
        <p:nvSpPr>
          <p:cNvPr id="6" name="TextBox 5">
            <a:extLst>
              <a:ext uri="{FF2B5EF4-FFF2-40B4-BE49-F238E27FC236}">
                <a16:creationId xmlns:a16="http://schemas.microsoft.com/office/drawing/2014/main" id="{FE8398D1-DED8-00CD-34F0-7535B9C07F1C}"/>
              </a:ext>
            </a:extLst>
          </p:cNvPr>
          <p:cNvSpPr txBox="1"/>
          <p:nvPr/>
        </p:nvSpPr>
        <p:spPr>
          <a:xfrm>
            <a:off x="8539630" y="3095631"/>
            <a:ext cx="3392540" cy="3416320"/>
          </a:xfrm>
          <a:prstGeom prst="rect">
            <a:avLst/>
          </a:prstGeom>
          <a:noFill/>
        </p:spPr>
        <p:txBody>
          <a:bodyPr wrap="square" rtlCol="0">
            <a:spAutoFit/>
          </a:bodyPr>
          <a:lstStyle/>
          <a:p>
            <a:pPr algn="just"/>
            <a:r>
              <a:rPr lang="es-ES_tradnl" dirty="0"/>
              <a:t>Un porcentaje elevado de la muestra de estudio esta comprendido bien en la categoría de “con sobrepeso” (</a:t>
            </a:r>
            <a:r>
              <a:rPr lang="es-ES_tradnl" dirty="0" err="1"/>
              <a:t>overweight</a:t>
            </a:r>
            <a:r>
              <a:rPr lang="es-ES_tradnl" dirty="0"/>
              <a:t>) o “obesidad” (</a:t>
            </a:r>
            <a:r>
              <a:rPr lang="es-ES_tradnl" dirty="0" err="1"/>
              <a:t>obesity</a:t>
            </a:r>
            <a:r>
              <a:rPr lang="es-ES_tradnl" dirty="0"/>
              <a:t>). </a:t>
            </a:r>
          </a:p>
          <a:p>
            <a:pPr algn="just"/>
            <a:r>
              <a:rPr lang="es-ES_tradnl" dirty="0"/>
              <a:t>Tan solo algo menos del 19% de la muestra poblacional tiene el peso ideal. </a:t>
            </a:r>
          </a:p>
          <a:p>
            <a:pPr algn="just"/>
            <a:r>
              <a:rPr lang="es-ES_tradnl" dirty="0"/>
              <a:t>De nuevo se muestra que solo 8 de los 33 individuos de la muestra han completado los registros necesarios. *2</a:t>
            </a:r>
          </a:p>
        </p:txBody>
      </p:sp>
      <p:pic>
        <p:nvPicPr>
          <p:cNvPr id="3" name="Picture 2">
            <a:extLst>
              <a:ext uri="{FF2B5EF4-FFF2-40B4-BE49-F238E27FC236}">
                <a16:creationId xmlns:a16="http://schemas.microsoft.com/office/drawing/2014/main" id="{4103D204-E051-287D-94D1-B0E33719909D}"/>
              </a:ext>
            </a:extLst>
          </p:cNvPr>
          <p:cNvPicPr>
            <a:picLocks noChangeAspect="1"/>
          </p:cNvPicPr>
          <p:nvPr/>
        </p:nvPicPr>
        <p:blipFill rotWithShape="1">
          <a:blip r:embed="rId2"/>
          <a:srcRect l="252" t="34754" r="20097" b="4043"/>
          <a:stretch/>
        </p:blipFill>
        <p:spPr>
          <a:xfrm>
            <a:off x="1511196" y="2912636"/>
            <a:ext cx="6731440" cy="3717560"/>
          </a:xfrm>
          <a:prstGeom prst="rect">
            <a:avLst/>
          </a:prstGeom>
        </p:spPr>
      </p:pic>
    </p:spTree>
    <p:extLst>
      <p:ext uri="{BB962C8B-B14F-4D97-AF65-F5344CB8AC3E}">
        <p14:creationId xmlns:p14="http://schemas.microsoft.com/office/powerpoint/2010/main" val="18544129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F5350B5-7EE6-1523-7405-1AF1186988AF}"/>
              </a:ext>
            </a:extLst>
          </p:cNvPr>
          <p:cNvSpPr/>
          <p:nvPr/>
        </p:nvSpPr>
        <p:spPr>
          <a:xfrm>
            <a:off x="1" y="389744"/>
            <a:ext cx="12191999" cy="1124262"/>
          </a:xfrm>
          <a:prstGeom prst="rect">
            <a:avLst/>
          </a:prstGeom>
          <a:gradFill>
            <a:gsLst>
              <a:gs pos="0">
                <a:schemeClr val="accent1">
                  <a:lumMod val="5000"/>
                  <a:lumOff val="95000"/>
                </a:schemeClr>
              </a:gs>
              <a:gs pos="87000">
                <a:schemeClr val="accent4">
                  <a:lumMod val="20000"/>
                  <a:lumOff val="80000"/>
                </a:schemeClr>
              </a:gs>
              <a:gs pos="94000">
                <a:schemeClr val="accent4">
                  <a:lumMod val="40000"/>
                  <a:lumOff val="60000"/>
                </a:schemeClr>
              </a:gs>
              <a:gs pos="100000">
                <a:schemeClr val="accent4">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Rectangle 3">
            <a:extLst>
              <a:ext uri="{FF2B5EF4-FFF2-40B4-BE49-F238E27FC236}">
                <a16:creationId xmlns:a16="http://schemas.microsoft.com/office/drawing/2014/main" id="{A406B26C-97B1-D1B7-31DB-D1E26AFD8329}"/>
              </a:ext>
            </a:extLst>
          </p:cNvPr>
          <p:cNvSpPr/>
          <p:nvPr/>
        </p:nvSpPr>
        <p:spPr>
          <a:xfrm>
            <a:off x="0" y="0"/>
            <a:ext cx="1214203" cy="68580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extBox 1">
            <a:extLst>
              <a:ext uri="{FF2B5EF4-FFF2-40B4-BE49-F238E27FC236}">
                <a16:creationId xmlns:a16="http://schemas.microsoft.com/office/drawing/2014/main" id="{7BEFFDD5-0892-027D-CDCB-8C59130EC11B}"/>
              </a:ext>
            </a:extLst>
          </p:cNvPr>
          <p:cNvSpPr txBox="1"/>
          <p:nvPr/>
        </p:nvSpPr>
        <p:spPr>
          <a:xfrm>
            <a:off x="1214203" y="1514006"/>
            <a:ext cx="10977796" cy="5355312"/>
          </a:xfrm>
          <a:prstGeom prst="rect">
            <a:avLst/>
          </a:prstGeom>
          <a:noFill/>
        </p:spPr>
        <p:txBody>
          <a:bodyPr wrap="square" rtlCol="0">
            <a:spAutoFit/>
          </a:bodyPr>
          <a:lstStyle/>
          <a:p>
            <a:pPr algn="ctr"/>
            <a:endParaRPr lang="es-ES_tradnl" dirty="0"/>
          </a:p>
          <a:p>
            <a:pPr algn="ctr"/>
            <a:endParaRPr lang="es-ES_tradnl" dirty="0"/>
          </a:p>
          <a:p>
            <a:pPr algn="ctr"/>
            <a:r>
              <a:rPr lang="es-ES_tradnl" sz="3600" dirty="0"/>
              <a:t>Limitaciones</a:t>
            </a:r>
          </a:p>
          <a:p>
            <a:pPr algn="ctr"/>
            <a:endParaRPr lang="es-ES_tradnl" sz="3600" dirty="0"/>
          </a:p>
          <a:p>
            <a:pPr algn="just"/>
            <a:r>
              <a:rPr lang="es-ES_tradnl" dirty="0"/>
              <a:t>*1 Los “</a:t>
            </a:r>
            <a:r>
              <a:rPr lang="es-ES_tradnl" dirty="0" err="1"/>
              <a:t>outliers</a:t>
            </a:r>
            <a:r>
              <a:rPr lang="es-ES_tradnl" dirty="0"/>
              <a:t>” son fruto de registros incorrectos. Idealmente, estos registros deberían de ser comprobados de nuevo con el sujeto de estudio. </a:t>
            </a:r>
          </a:p>
          <a:p>
            <a:pPr algn="just"/>
            <a:endParaRPr lang="es-ES_tradnl" dirty="0"/>
          </a:p>
          <a:p>
            <a:pPr algn="just"/>
            <a:r>
              <a:rPr lang="es-ES_tradnl" dirty="0"/>
              <a:t>*2 La falta de registros y los registros incompletos suponen una limitación importante a la exactitud de las tendencias observadas. Habría que averiguar el motivo por la falta de registros que aparecen como valores nulos.  </a:t>
            </a:r>
          </a:p>
          <a:p>
            <a:pPr algn="just"/>
            <a:endParaRPr lang="es-ES_tradnl" dirty="0"/>
          </a:p>
          <a:p>
            <a:pPr algn="just"/>
            <a:r>
              <a:rPr lang="es-ES_tradnl" dirty="0"/>
              <a:t>*3 Las correcciones realizadas en los registros incompletos están basadas en el supuesto de linealidad. </a:t>
            </a:r>
          </a:p>
          <a:p>
            <a:pPr algn="just"/>
            <a:r>
              <a:rPr lang="es-ES_tradnl" dirty="0"/>
              <a:t>								</a:t>
            </a:r>
          </a:p>
          <a:p>
            <a:pPr marL="285750" indent="-285750">
              <a:buFont typeface="Arial" panose="020B0604020202020204" pitchFamily="34" charset="0"/>
              <a:buChar char="•"/>
            </a:pPr>
            <a:endParaRPr lang="es-ES_tradnl" dirty="0"/>
          </a:p>
          <a:p>
            <a:pPr marL="285750" indent="-285750">
              <a:buFont typeface="Arial" panose="020B0604020202020204" pitchFamily="34" charset="0"/>
              <a:buChar char="•"/>
            </a:pPr>
            <a:endParaRPr lang="es-ES_tradnl" dirty="0"/>
          </a:p>
          <a:p>
            <a:pPr algn="ctr"/>
            <a:endParaRPr lang="es-ES_tradnl" dirty="0"/>
          </a:p>
          <a:p>
            <a:pPr algn="ctr"/>
            <a:endParaRPr lang="es-ES_tradnl" dirty="0"/>
          </a:p>
          <a:p>
            <a:pPr algn="ctr"/>
            <a:endParaRPr lang="es-ES_tradnl" dirty="0"/>
          </a:p>
        </p:txBody>
      </p:sp>
    </p:spTree>
    <p:extLst>
      <p:ext uri="{BB962C8B-B14F-4D97-AF65-F5344CB8AC3E}">
        <p14:creationId xmlns:p14="http://schemas.microsoft.com/office/powerpoint/2010/main" val="9450262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F5350B5-7EE6-1523-7405-1AF1186988AF}"/>
              </a:ext>
            </a:extLst>
          </p:cNvPr>
          <p:cNvSpPr/>
          <p:nvPr/>
        </p:nvSpPr>
        <p:spPr>
          <a:xfrm>
            <a:off x="1" y="389744"/>
            <a:ext cx="12191999" cy="1124262"/>
          </a:xfrm>
          <a:prstGeom prst="rect">
            <a:avLst/>
          </a:prstGeom>
          <a:gradFill>
            <a:gsLst>
              <a:gs pos="0">
                <a:schemeClr val="accent1">
                  <a:lumMod val="5000"/>
                  <a:lumOff val="95000"/>
                </a:schemeClr>
              </a:gs>
              <a:gs pos="87000">
                <a:schemeClr val="accent4">
                  <a:lumMod val="20000"/>
                  <a:lumOff val="80000"/>
                </a:schemeClr>
              </a:gs>
              <a:gs pos="94000">
                <a:schemeClr val="accent4">
                  <a:lumMod val="40000"/>
                  <a:lumOff val="60000"/>
                </a:schemeClr>
              </a:gs>
              <a:gs pos="100000">
                <a:schemeClr val="accent4">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Rectangle 3">
            <a:extLst>
              <a:ext uri="{FF2B5EF4-FFF2-40B4-BE49-F238E27FC236}">
                <a16:creationId xmlns:a16="http://schemas.microsoft.com/office/drawing/2014/main" id="{A406B26C-97B1-D1B7-31DB-D1E26AFD8329}"/>
              </a:ext>
            </a:extLst>
          </p:cNvPr>
          <p:cNvSpPr/>
          <p:nvPr/>
        </p:nvSpPr>
        <p:spPr>
          <a:xfrm>
            <a:off x="0" y="0"/>
            <a:ext cx="1214203" cy="68580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extBox 1">
            <a:extLst>
              <a:ext uri="{FF2B5EF4-FFF2-40B4-BE49-F238E27FC236}">
                <a16:creationId xmlns:a16="http://schemas.microsoft.com/office/drawing/2014/main" id="{7BEFFDD5-0892-027D-CDCB-8C59130EC11B}"/>
              </a:ext>
            </a:extLst>
          </p:cNvPr>
          <p:cNvSpPr txBox="1"/>
          <p:nvPr/>
        </p:nvSpPr>
        <p:spPr>
          <a:xfrm>
            <a:off x="1214203" y="1514006"/>
            <a:ext cx="10977796" cy="1200329"/>
          </a:xfrm>
          <a:prstGeom prst="rect">
            <a:avLst/>
          </a:prstGeom>
          <a:noFill/>
        </p:spPr>
        <p:txBody>
          <a:bodyPr wrap="square" rtlCol="0">
            <a:spAutoFit/>
          </a:bodyPr>
          <a:lstStyle/>
          <a:p>
            <a:pPr algn="ctr"/>
            <a:endParaRPr lang="es-ES_tradnl" dirty="0"/>
          </a:p>
          <a:p>
            <a:pPr algn="ctr"/>
            <a:r>
              <a:rPr lang="es-ES_tradnl" sz="3600" dirty="0"/>
              <a:t>Recomendaciones y conclusiones</a:t>
            </a:r>
          </a:p>
          <a:p>
            <a:pPr algn="ctr"/>
            <a:endParaRPr lang="es-ES_tradnl" dirty="0"/>
          </a:p>
        </p:txBody>
      </p:sp>
      <p:graphicFrame>
        <p:nvGraphicFramePr>
          <p:cNvPr id="8" name="Table 8">
            <a:extLst>
              <a:ext uri="{FF2B5EF4-FFF2-40B4-BE49-F238E27FC236}">
                <a16:creationId xmlns:a16="http://schemas.microsoft.com/office/drawing/2014/main" id="{4E750C73-B8AE-913A-9DCA-94B7A682D837}"/>
              </a:ext>
            </a:extLst>
          </p:cNvPr>
          <p:cNvGraphicFramePr>
            <a:graphicFrameLocks noGrp="1"/>
          </p:cNvGraphicFramePr>
          <p:nvPr>
            <p:extLst>
              <p:ext uri="{D42A27DB-BD31-4B8C-83A1-F6EECF244321}">
                <p14:modId xmlns:p14="http://schemas.microsoft.com/office/powerpoint/2010/main" val="195209083"/>
              </p:ext>
            </p:extLst>
          </p:nvPr>
        </p:nvGraphicFramePr>
        <p:xfrm>
          <a:off x="1598950" y="2638268"/>
          <a:ext cx="10208302" cy="4028440"/>
        </p:xfrm>
        <a:graphic>
          <a:graphicData uri="http://schemas.openxmlformats.org/drawingml/2006/table">
            <a:tbl>
              <a:tblPr firstRow="1" bandRow="1">
                <a:tableStyleId>{5C22544A-7EE6-4342-B048-85BDC9FD1C3A}</a:tableStyleId>
              </a:tblPr>
              <a:tblGrid>
                <a:gridCol w="1552165">
                  <a:extLst>
                    <a:ext uri="{9D8B030D-6E8A-4147-A177-3AD203B41FA5}">
                      <a16:colId xmlns:a16="http://schemas.microsoft.com/office/drawing/2014/main" val="1984157530"/>
                    </a:ext>
                  </a:extLst>
                </a:gridCol>
                <a:gridCol w="8656137">
                  <a:extLst>
                    <a:ext uri="{9D8B030D-6E8A-4147-A177-3AD203B41FA5}">
                      <a16:colId xmlns:a16="http://schemas.microsoft.com/office/drawing/2014/main" val="3185746836"/>
                    </a:ext>
                  </a:extLst>
                </a:gridCol>
              </a:tblGrid>
              <a:tr h="370840">
                <a:tc>
                  <a:txBody>
                    <a:bodyPr/>
                    <a:lstStyle/>
                    <a:p>
                      <a:pPr algn="ctr"/>
                      <a:r>
                        <a:rPr lang="es-ES_tradnl" dirty="0"/>
                        <a:t>No</a:t>
                      </a:r>
                    </a:p>
                  </a:txBody>
                  <a:tcPr/>
                </a:tc>
                <a:tc>
                  <a:txBody>
                    <a:bodyPr/>
                    <a:lstStyle/>
                    <a:p>
                      <a:pPr algn="ctr"/>
                      <a:r>
                        <a:rPr lang="es-ES_tradnl" dirty="0"/>
                        <a:t>Conclusión/recomendación </a:t>
                      </a:r>
                    </a:p>
                  </a:txBody>
                  <a:tcPr/>
                </a:tc>
                <a:extLst>
                  <a:ext uri="{0D108BD9-81ED-4DB2-BD59-A6C34878D82A}">
                    <a16:rowId xmlns:a16="http://schemas.microsoft.com/office/drawing/2014/main" val="784405008"/>
                  </a:ext>
                </a:extLst>
              </a:tr>
              <a:tr h="370840">
                <a:tc>
                  <a:txBody>
                    <a:bodyPr/>
                    <a:lstStyle/>
                    <a:p>
                      <a:pPr algn="ctr"/>
                      <a:r>
                        <a:rPr lang="es-ES_tradnl" dirty="0"/>
                        <a:t>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t>Un porcentaje notable de mujeres en la muestra tiene un problema de sobrepeso, lo que llevaría a pensar que desde el punto de vista clínico/medico es un riesgo para su salud (</a:t>
                      </a:r>
                      <a:r>
                        <a:rPr lang="es-ES_tradnl" dirty="0" err="1"/>
                        <a:t>health</a:t>
                      </a:r>
                      <a:r>
                        <a:rPr lang="es-ES_tradnl" dirty="0"/>
                        <a:t> </a:t>
                      </a:r>
                      <a:r>
                        <a:rPr lang="es-ES_tradnl" dirty="0" err="1"/>
                        <a:t>risk</a:t>
                      </a:r>
                      <a:r>
                        <a:rPr lang="es-ES_tradnl" dirty="0"/>
                        <a:t>), ya que el sobrepeso está asociado a un conjunto de enfermedades como la diabetes, el cáncer, etc. </a:t>
                      </a:r>
                    </a:p>
                  </a:txBody>
                  <a:tcPr/>
                </a:tc>
                <a:extLst>
                  <a:ext uri="{0D108BD9-81ED-4DB2-BD59-A6C34878D82A}">
                    <a16:rowId xmlns:a16="http://schemas.microsoft.com/office/drawing/2014/main" val="2982607310"/>
                  </a:ext>
                </a:extLst>
              </a:tr>
              <a:tr h="370840">
                <a:tc>
                  <a:txBody>
                    <a:bodyPr/>
                    <a:lstStyle/>
                    <a:p>
                      <a:pPr algn="ctr"/>
                      <a:r>
                        <a:rPr lang="es-ES_tradnl" dirty="0"/>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t>El uso de dispositivos en tiempo real podría ayudar a optimizar y visualizar la quema de calorías en tiempo real, pues dicha queda no es constante a lo largo de la jornada.</a:t>
                      </a:r>
                    </a:p>
                  </a:txBody>
                  <a:tcPr/>
                </a:tc>
                <a:extLst>
                  <a:ext uri="{0D108BD9-81ED-4DB2-BD59-A6C34878D82A}">
                    <a16:rowId xmlns:a16="http://schemas.microsoft.com/office/drawing/2014/main" val="496811140"/>
                  </a:ext>
                </a:extLst>
              </a:tr>
              <a:tr h="370840">
                <a:tc>
                  <a:txBody>
                    <a:bodyPr/>
                    <a:lstStyle/>
                    <a:p>
                      <a:pPr algn="ctr"/>
                      <a:r>
                        <a:rPr lang="es-ES_tradnl" dirty="0"/>
                        <a: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t>La constancia en el ejercicio físico difícilmente se puede medir con tan solo 1 mes de registros, por lo que seria deseable al menos 6 meses, si bien obviamente esto podría incrementar el coste del estudio. </a:t>
                      </a:r>
                    </a:p>
                  </a:txBody>
                  <a:tcPr/>
                </a:tc>
                <a:extLst>
                  <a:ext uri="{0D108BD9-81ED-4DB2-BD59-A6C34878D82A}">
                    <a16:rowId xmlns:a16="http://schemas.microsoft.com/office/drawing/2014/main" val="299945433"/>
                  </a:ext>
                </a:extLst>
              </a:tr>
              <a:tr h="370840">
                <a:tc>
                  <a:txBody>
                    <a:bodyPr/>
                    <a:lstStyle/>
                    <a:p>
                      <a:pPr algn="ctr"/>
                      <a:r>
                        <a:rPr lang="es-ES_tradnl"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_tradnl" dirty="0"/>
                        <a:t>Las limitaciones en cuanto a la existencia de registros supone una merma en la confiabilidad de los datos. Si bien se han utilizado factores correctores, habría que averiguar las causas intrínsecas de los valores nulos.</a:t>
                      </a:r>
                    </a:p>
                  </a:txBody>
                  <a:tcPr/>
                </a:tc>
                <a:extLst>
                  <a:ext uri="{0D108BD9-81ED-4DB2-BD59-A6C34878D82A}">
                    <a16:rowId xmlns:a16="http://schemas.microsoft.com/office/drawing/2014/main" val="1558499414"/>
                  </a:ext>
                </a:extLst>
              </a:tr>
            </a:tbl>
          </a:graphicData>
        </a:graphic>
      </p:graphicFrame>
    </p:spTree>
    <p:extLst>
      <p:ext uri="{BB962C8B-B14F-4D97-AF65-F5344CB8AC3E}">
        <p14:creationId xmlns:p14="http://schemas.microsoft.com/office/powerpoint/2010/main" val="141512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F5350B5-7EE6-1523-7405-1AF1186988AF}"/>
              </a:ext>
            </a:extLst>
          </p:cNvPr>
          <p:cNvSpPr/>
          <p:nvPr/>
        </p:nvSpPr>
        <p:spPr>
          <a:xfrm>
            <a:off x="1" y="389744"/>
            <a:ext cx="12191999" cy="1124262"/>
          </a:xfrm>
          <a:prstGeom prst="rect">
            <a:avLst/>
          </a:prstGeom>
          <a:gradFill>
            <a:gsLst>
              <a:gs pos="0">
                <a:schemeClr val="accent1">
                  <a:lumMod val="5000"/>
                  <a:lumOff val="95000"/>
                </a:schemeClr>
              </a:gs>
              <a:gs pos="87000">
                <a:schemeClr val="accent4">
                  <a:lumMod val="20000"/>
                  <a:lumOff val="80000"/>
                </a:schemeClr>
              </a:gs>
              <a:gs pos="94000">
                <a:schemeClr val="accent4">
                  <a:lumMod val="40000"/>
                  <a:lumOff val="60000"/>
                </a:schemeClr>
              </a:gs>
              <a:gs pos="100000">
                <a:schemeClr val="accent4">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Rectangle 3">
            <a:extLst>
              <a:ext uri="{FF2B5EF4-FFF2-40B4-BE49-F238E27FC236}">
                <a16:creationId xmlns:a16="http://schemas.microsoft.com/office/drawing/2014/main" id="{A406B26C-97B1-D1B7-31DB-D1E26AFD8329}"/>
              </a:ext>
            </a:extLst>
          </p:cNvPr>
          <p:cNvSpPr/>
          <p:nvPr/>
        </p:nvSpPr>
        <p:spPr>
          <a:xfrm>
            <a:off x="0" y="0"/>
            <a:ext cx="1214203" cy="68580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 name="TextBox 2">
            <a:extLst>
              <a:ext uri="{FF2B5EF4-FFF2-40B4-BE49-F238E27FC236}">
                <a16:creationId xmlns:a16="http://schemas.microsoft.com/office/drawing/2014/main" id="{D93CC082-444B-4306-EAF7-586496830297}"/>
              </a:ext>
            </a:extLst>
          </p:cNvPr>
          <p:cNvSpPr txBox="1"/>
          <p:nvPr/>
        </p:nvSpPr>
        <p:spPr>
          <a:xfrm>
            <a:off x="1214203" y="1514006"/>
            <a:ext cx="10977796" cy="5355312"/>
          </a:xfrm>
          <a:prstGeom prst="rect">
            <a:avLst/>
          </a:prstGeom>
          <a:noFill/>
        </p:spPr>
        <p:txBody>
          <a:bodyPr wrap="square" rtlCol="0">
            <a:spAutoFit/>
          </a:bodyPr>
          <a:lstStyle/>
          <a:p>
            <a:pPr algn="ctr"/>
            <a:endParaRPr lang="es-ES_tradnl" dirty="0"/>
          </a:p>
          <a:p>
            <a:pPr algn="ctr"/>
            <a:endParaRPr lang="es-ES_tradnl" dirty="0"/>
          </a:p>
          <a:p>
            <a:pPr algn="ctr"/>
            <a:r>
              <a:rPr lang="es-ES_tradnl" sz="3600" dirty="0"/>
              <a:t>Índice de contenidos</a:t>
            </a:r>
          </a:p>
          <a:p>
            <a:pPr algn="ctr"/>
            <a:endParaRPr lang="es-ES_tradnl" dirty="0"/>
          </a:p>
          <a:p>
            <a:pPr algn="just"/>
            <a:r>
              <a:rPr lang="es-ES_tradnl" dirty="0"/>
              <a:t>	</a:t>
            </a:r>
          </a:p>
          <a:p>
            <a:pPr algn="just"/>
            <a:r>
              <a:rPr lang="es-ES_tradnl" dirty="0"/>
              <a:t>	1. Antecedentes y supuestos del caso practico</a:t>
            </a:r>
          </a:p>
          <a:p>
            <a:pPr algn="just"/>
            <a:endParaRPr lang="es-ES_tradnl" dirty="0"/>
          </a:p>
          <a:p>
            <a:pPr algn="just"/>
            <a:r>
              <a:rPr lang="es-ES_tradnl" dirty="0"/>
              <a:t>	2. Tablas usadas</a:t>
            </a:r>
          </a:p>
          <a:p>
            <a:pPr algn="just"/>
            <a:endParaRPr lang="es-ES_tradnl" dirty="0"/>
          </a:p>
          <a:p>
            <a:pPr algn="just"/>
            <a:r>
              <a:rPr lang="es-ES_tradnl" dirty="0"/>
              <a:t>	3. Metodología</a:t>
            </a:r>
          </a:p>
          <a:p>
            <a:pPr algn="just"/>
            <a:endParaRPr lang="es-ES_tradnl" dirty="0"/>
          </a:p>
          <a:p>
            <a:pPr algn="just"/>
            <a:r>
              <a:rPr lang="es-ES_tradnl" dirty="0"/>
              <a:t>	4. Perspectivas del análisis.</a:t>
            </a:r>
          </a:p>
          <a:p>
            <a:pPr algn="just"/>
            <a:endParaRPr lang="es-ES_tradnl" dirty="0"/>
          </a:p>
          <a:p>
            <a:pPr algn="just"/>
            <a:r>
              <a:rPr lang="es-ES_tradnl" dirty="0"/>
              <a:t>	5. Limitaciones del estudio de la muestra</a:t>
            </a:r>
          </a:p>
          <a:p>
            <a:pPr algn="just"/>
            <a:endParaRPr lang="es-ES_tradnl" dirty="0"/>
          </a:p>
          <a:p>
            <a:pPr algn="just"/>
            <a:r>
              <a:rPr lang="es-ES_tradnl" dirty="0"/>
              <a:t>	6. Recomendaciones empresariales y conclusiones</a:t>
            </a:r>
          </a:p>
          <a:p>
            <a:pPr algn="ctr"/>
            <a:endParaRPr lang="es-ES_tradnl" dirty="0"/>
          </a:p>
          <a:p>
            <a:pPr algn="ctr"/>
            <a:endParaRPr lang="es-ES_tradnl" dirty="0"/>
          </a:p>
        </p:txBody>
      </p:sp>
    </p:spTree>
    <p:extLst>
      <p:ext uri="{BB962C8B-B14F-4D97-AF65-F5344CB8AC3E}">
        <p14:creationId xmlns:p14="http://schemas.microsoft.com/office/powerpoint/2010/main" val="16348714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F5350B5-7EE6-1523-7405-1AF1186988AF}"/>
              </a:ext>
            </a:extLst>
          </p:cNvPr>
          <p:cNvSpPr/>
          <p:nvPr/>
        </p:nvSpPr>
        <p:spPr>
          <a:xfrm>
            <a:off x="1" y="389744"/>
            <a:ext cx="12191999" cy="1124262"/>
          </a:xfrm>
          <a:prstGeom prst="rect">
            <a:avLst/>
          </a:prstGeom>
          <a:gradFill>
            <a:gsLst>
              <a:gs pos="0">
                <a:schemeClr val="accent1">
                  <a:lumMod val="5000"/>
                  <a:lumOff val="95000"/>
                </a:schemeClr>
              </a:gs>
              <a:gs pos="87000">
                <a:schemeClr val="accent4">
                  <a:lumMod val="20000"/>
                  <a:lumOff val="80000"/>
                </a:schemeClr>
              </a:gs>
              <a:gs pos="94000">
                <a:schemeClr val="accent4">
                  <a:lumMod val="40000"/>
                  <a:lumOff val="60000"/>
                </a:schemeClr>
              </a:gs>
              <a:gs pos="100000">
                <a:schemeClr val="accent4">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Rectangle 3">
            <a:extLst>
              <a:ext uri="{FF2B5EF4-FFF2-40B4-BE49-F238E27FC236}">
                <a16:creationId xmlns:a16="http://schemas.microsoft.com/office/drawing/2014/main" id="{A406B26C-97B1-D1B7-31DB-D1E26AFD8329}"/>
              </a:ext>
            </a:extLst>
          </p:cNvPr>
          <p:cNvSpPr/>
          <p:nvPr/>
        </p:nvSpPr>
        <p:spPr>
          <a:xfrm>
            <a:off x="0" y="0"/>
            <a:ext cx="1214203" cy="68580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extBox 1">
            <a:extLst>
              <a:ext uri="{FF2B5EF4-FFF2-40B4-BE49-F238E27FC236}">
                <a16:creationId xmlns:a16="http://schemas.microsoft.com/office/drawing/2014/main" id="{6308C8D6-EF73-4BC2-9026-E4A6760AD766}"/>
              </a:ext>
            </a:extLst>
          </p:cNvPr>
          <p:cNvSpPr txBox="1"/>
          <p:nvPr/>
        </p:nvSpPr>
        <p:spPr>
          <a:xfrm>
            <a:off x="1214203" y="1514006"/>
            <a:ext cx="10977796" cy="5909310"/>
          </a:xfrm>
          <a:prstGeom prst="rect">
            <a:avLst/>
          </a:prstGeom>
          <a:noFill/>
        </p:spPr>
        <p:txBody>
          <a:bodyPr wrap="square" rtlCol="0">
            <a:spAutoFit/>
          </a:bodyPr>
          <a:lstStyle/>
          <a:p>
            <a:pPr algn="ctr"/>
            <a:endParaRPr lang="es-ES_tradnl" dirty="0"/>
          </a:p>
          <a:p>
            <a:pPr algn="ctr"/>
            <a:endParaRPr lang="es-ES_tradnl" dirty="0"/>
          </a:p>
          <a:p>
            <a:pPr algn="ctr"/>
            <a:r>
              <a:rPr lang="es-ES_tradnl" sz="3600" dirty="0"/>
              <a:t>Antecedentes</a:t>
            </a:r>
          </a:p>
          <a:p>
            <a:pPr algn="ctr"/>
            <a:endParaRPr lang="es-ES_tradnl" dirty="0"/>
          </a:p>
          <a:p>
            <a:pPr algn="just"/>
            <a:r>
              <a:rPr lang="es-ES_tradnl" dirty="0"/>
              <a:t>	</a:t>
            </a:r>
          </a:p>
          <a:p>
            <a:pPr marL="285750" indent="-285750">
              <a:buFont typeface="Arial" panose="020B0604020202020204" pitchFamily="34" charset="0"/>
              <a:buChar char="•"/>
            </a:pPr>
            <a:r>
              <a:rPr lang="es-ES_tradnl" dirty="0" err="1"/>
              <a:t>Bellabeat</a:t>
            </a:r>
            <a:r>
              <a:rPr lang="es-ES_tradnl" dirty="0"/>
              <a:t> es un fabricante de productos y dispositivos tecnológicos destinados para la salud.</a:t>
            </a:r>
          </a:p>
          <a:p>
            <a:endParaRPr lang="es-ES_tradnl" dirty="0"/>
          </a:p>
          <a:p>
            <a:pPr marL="285750" indent="-285750">
              <a:buFont typeface="Arial" panose="020B0604020202020204" pitchFamily="34" charset="0"/>
              <a:buChar char="•"/>
            </a:pPr>
            <a:r>
              <a:rPr lang="es-ES_tradnl" dirty="0"/>
              <a:t>Foco en el segmento femenino.</a:t>
            </a:r>
          </a:p>
          <a:p>
            <a:pPr marL="285750" indent="-285750">
              <a:buFont typeface="Arial" panose="020B0604020202020204" pitchFamily="34" charset="0"/>
              <a:buChar char="•"/>
            </a:pPr>
            <a:endParaRPr lang="es-ES_tradnl" dirty="0"/>
          </a:p>
          <a:p>
            <a:pPr marL="285750" indent="-285750">
              <a:buFont typeface="Arial" panose="020B0604020202020204" pitchFamily="34" charset="0"/>
              <a:buChar char="•"/>
            </a:pPr>
            <a:r>
              <a:rPr lang="es-ES_tradnl" dirty="0"/>
              <a:t>En operaciones desde el 2013.</a:t>
            </a:r>
          </a:p>
          <a:p>
            <a:pPr marL="285750" indent="-285750">
              <a:buFont typeface="Arial" panose="020B0604020202020204" pitchFamily="34" charset="0"/>
              <a:buChar char="•"/>
            </a:pPr>
            <a:endParaRPr lang="es-ES_tradnl" dirty="0"/>
          </a:p>
          <a:p>
            <a:pPr marL="285750" indent="-285750">
              <a:buFont typeface="Arial" panose="020B0604020202020204" pitchFamily="34" charset="0"/>
              <a:buChar char="•"/>
            </a:pPr>
            <a:r>
              <a:rPr lang="es-ES_tradnl" dirty="0"/>
              <a:t>Los dispositivos recogen datos sobre diversos parámetros.</a:t>
            </a:r>
          </a:p>
          <a:p>
            <a:pPr marL="285750" indent="-285750">
              <a:buFont typeface="Arial" panose="020B0604020202020204" pitchFamily="34" charset="0"/>
              <a:buChar char="•"/>
            </a:pPr>
            <a:endParaRPr lang="es-ES_tradnl" dirty="0"/>
          </a:p>
          <a:p>
            <a:pPr marL="285750" indent="-285750">
              <a:buFont typeface="Arial" panose="020B0604020202020204" pitchFamily="34" charset="0"/>
              <a:buChar char="•"/>
            </a:pPr>
            <a:r>
              <a:rPr lang="es-ES_tradnl" dirty="0"/>
              <a:t>Objetivo: Conocer el perfilado del cliente para desarrollar una estrategia de marketing eficaz.</a:t>
            </a:r>
          </a:p>
          <a:p>
            <a:pPr marL="285750" indent="-285750">
              <a:buFont typeface="Arial" panose="020B0604020202020204" pitchFamily="34" charset="0"/>
              <a:buChar char="•"/>
            </a:pPr>
            <a:endParaRPr lang="es-ES_tradnl" dirty="0"/>
          </a:p>
          <a:p>
            <a:pPr marL="285750" indent="-285750">
              <a:buFont typeface="Arial" panose="020B0604020202020204" pitchFamily="34" charset="0"/>
              <a:buChar char="•"/>
            </a:pPr>
            <a:endParaRPr lang="es-ES_tradnl" dirty="0"/>
          </a:p>
          <a:p>
            <a:pPr marL="285750" indent="-285750">
              <a:buFont typeface="Arial" panose="020B0604020202020204" pitchFamily="34" charset="0"/>
              <a:buChar char="•"/>
            </a:pPr>
            <a:endParaRPr lang="es-ES_tradnl" dirty="0"/>
          </a:p>
          <a:p>
            <a:pPr algn="ctr"/>
            <a:endParaRPr lang="es-ES_tradnl" dirty="0"/>
          </a:p>
          <a:p>
            <a:pPr algn="ctr"/>
            <a:endParaRPr lang="es-ES_tradnl" dirty="0"/>
          </a:p>
          <a:p>
            <a:pPr algn="ctr"/>
            <a:endParaRPr lang="es-ES_tradnl" dirty="0"/>
          </a:p>
        </p:txBody>
      </p:sp>
    </p:spTree>
    <p:extLst>
      <p:ext uri="{BB962C8B-B14F-4D97-AF65-F5344CB8AC3E}">
        <p14:creationId xmlns:p14="http://schemas.microsoft.com/office/powerpoint/2010/main" val="1142831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F5350B5-7EE6-1523-7405-1AF1186988AF}"/>
              </a:ext>
            </a:extLst>
          </p:cNvPr>
          <p:cNvSpPr/>
          <p:nvPr/>
        </p:nvSpPr>
        <p:spPr>
          <a:xfrm>
            <a:off x="1" y="389744"/>
            <a:ext cx="12191999" cy="1124262"/>
          </a:xfrm>
          <a:prstGeom prst="rect">
            <a:avLst/>
          </a:prstGeom>
          <a:gradFill>
            <a:gsLst>
              <a:gs pos="0">
                <a:schemeClr val="accent1">
                  <a:lumMod val="5000"/>
                  <a:lumOff val="95000"/>
                </a:schemeClr>
              </a:gs>
              <a:gs pos="87000">
                <a:schemeClr val="accent4">
                  <a:lumMod val="20000"/>
                  <a:lumOff val="80000"/>
                </a:schemeClr>
              </a:gs>
              <a:gs pos="94000">
                <a:schemeClr val="accent4">
                  <a:lumMod val="40000"/>
                  <a:lumOff val="60000"/>
                </a:schemeClr>
              </a:gs>
              <a:gs pos="100000">
                <a:schemeClr val="accent4">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Rectangle 3">
            <a:extLst>
              <a:ext uri="{FF2B5EF4-FFF2-40B4-BE49-F238E27FC236}">
                <a16:creationId xmlns:a16="http://schemas.microsoft.com/office/drawing/2014/main" id="{A406B26C-97B1-D1B7-31DB-D1E26AFD8329}"/>
              </a:ext>
            </a:extLst>
          </p:cNvPr>
          <p:cNvSpPr/>
          <p:nvPr/>
        </p:nvSpPr>
        <p:spPr>
          <a:xfrm>
            <a:off x="0" y="0"/>
            <a:ext cx="1214203" cy="68580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extBox 1">
            <a:extLst>
              <a:ext uri="{FF2B5EF4-FFF2-40B4-BE49-F238E27FC236}">
                <a16:creationId xmlns:a16="http://schemas.microsoft.com/office/drawing/2014/main" id="{6308C8D6-EF73-4BC2-9026-E4A6760AD766}"/>
              </a:ext>
            </a:extLst>
          </p:cNvPr>
          <p:cNvSpPr txBox="1"/>
          <p:nvPr/>
        </p:nvSpPr>
        <p:spPr>
          <a:xfrm>
            <a:off x="1214203" y="1514006"/>
            <a:ext cx="10977796" cy="5355312"/>
          </a:xfrm>
          <a:prstGeom prst="rect">
            <a:avLst/>
          </a:prstGeom>
          <a:noFill/>
        </p:spPr>
        <p:txBody>
          <a:bodyPr wrap="square" rtlCol="0">
            <a:spAutoFit/>
          </a:bodyPr>
          <a:lstStyle/>
          <a:p>
            <a:pPr algn="ctr"/>
            <a:endParaRPr lang="es-ES_tradnl" dirty="0"/>
          </a:p>
          <a:p>
            <a:pPr algn="ctr"/>
            <a:endParaRPr lang="es-ES_tradnl" dirty="0"/>
          </a:p>
          <a:p>
            <a:pPr algn="ctr"/>
            <a:r>
              <a:rPr lang="es-ES_tradnl" sz="3600" dirty="0"/>
              <a:t>Preparación: Supuestos, tablas y metodología </a:t>
            </a:r>
          </a:p>
          <a:p>
            <a:pPr algn="ctr"/>
            <a:endParaRPr lang="es-ES_tradnl" dirty="0"/>
          </a:p>
          <a:p>
            <a:pPr algn="just"/>
            <a:r>
              <a:rPr lang="es-ES_tradnl" dirty="0"/>
              <a:t>	</a:t>
            </a:r>
          </a:p>
          <a:p>
            <a:pPr marL="285750" indent="-285750">
              <a:buFont typeface="Arial" panose="020B0604020202020204" pitchFamily="34" charset="0"/>
              <a:buChar char="•"/>
            </a:pPr>
            <a:r>
              <a:rPr lang="es-ES_tradnl" dirty="0"/>
              <a:t>Se han utilizado los datos Fitbit Fitness </a:t>
            </a:r>
            <a:r>
              <a:rPr lang="es-ES_tradnl" dirty="0" err="1"/>
              <a:t>Tracker</a:t>
            </a:r>
            <a:r>
              <a:rPr lang="es-ES_tradnl" dirty="0"/>
              <a:t> Data.</a:t>
            </a:r>
          </a:p>
          <a:p>
            <a:pPr marL="285750" indent="-285750">
              <a:buFont typeface="Arial" panose="020B0604020202020204" pitchFamily="34" charset="0"/>
              <a:buChar char="•"/>
            </a:pPr>
            <a:endParaRPr lang="es-ES_tradnl" dirty="0"/>
          </a:p>
          <a:p>
            <a:pPr marL="285750" indent="-285750">
              <a:buFont typeface="Arial" panose="020B0604020202020204" pitchFamily="34" charset="0"/>
              <a:buChar char="•"/>
            </a:pPr>
            <a:r>
              <a:rPr lang="es-ES_tradnl" dirty="0"/>
              <a:t>La fuente de los datos es oficial y pública.</a:t>
            </a:r>
          </a:p>
          <a:p>
            <a:pPr marL="285750" indent="-285750">
              <a:buFont typeface="Arial" panose="020B0604020202020204" pitchFamily="34" charset="0"/>
              <a:buChar char="•"/>
            </a:pPr>
            <a:endParaRPr lang="es-ES_tradnl" dirty="0"/>
          </a:p>
          <a:p>
            <a:pPr marL="285750" indent="-285750">
              <a:buFont typeface="Arial" panose="020B0604020202020204" pitchFamily="34" charset="0"/>
              <a:buChar char="•"/>
            </a:pPr>
            <a:r>
              <a:rPr lang="es-ES_tradnl" dirty="0"/>
              <a:t>El periodo de estudio comprende desde el 12/Abril al 12/Mayo, 2016</a:t>
            </a:r>
          </a:p>
          <a:p>
            <a:pPr marL="285750" indent="-285750">
              <a:buFont typeface="Arial" panose="020B0604020202020204" pitchFamily="34" charset="0"/>
              <a:buChar char="•"/>
            </a:pPr>
            <a:endParaRPr lang="es-ES_tradnl" dirty="0"/>
          </a:p>
          <a:p>
            <a:pPr marL="285750" indent="-285750">
              <a:buFont typeface="Arial" panose="020B0604020202020204" pitchFamily="34" charset="0"/>
              <a:buChar char="•"/>
            </a:pPr>
            <a:r>
              <a:rPr lang="es-ES_tradnl" dirty="0"/>
              <a:t>El numero total de clientes es de 33.</a:t>
            </a:r>
          </a:p>
          <a:p>
            <a:pPr marL="285750" indent="-285750">
              <a:buFont typeface="Arial" panose="020B0604020202020204" pitchFamily="34" charset="0"/>
              <a:buChar char="•"/>
            </a:pPr>
            <a:endParaRPr lang="es-ES_tradnl" dirty="0"/>
          </a:p>
          <a:p>
            <a:pPr marL="285750" indent="-285750">
              <a:buFont typeface="Arial" panose="020B0604020202020204" pitchFamily="34" charset="0"/>
              <a:buChar char="•"/>
            </a:pPr>
            <a:r>
              <a:rPr lang="es-ES_tradnl" dirty="0"/>
              <a:t>Se han utilizado 18 tablas en formato .</a:t>
            </a:r>
            <a:r>
              <a:rPr lang="es-ES_tradnl" dirty="0" err="1"/>
              <a:t>csv</a:t>
            </a:r>
            <a:r>
              <a:rPr lang="es-ES_tradnl" dirty="0"/>
              <a:t> y/o .xlsx</a:t>
            </a:r>
          </a:p>
          <a:p>
            <a:pPr marL="285750" indent="-285750">
              <a:buFont typeface="Arial" panose="020B0604020202020204" pitchFamily="34" charset="0"/>
              <a:buChar char="•"/>
            </a:pPr>
            <a:endParaRPr lang="es-ES_tradnl" dirty="0"/>
          </a:p>
          <a:p>
            <a:pPr algn="ctr"/>
            <a:endParaRPr lang="es-ES_tradnl" dirty="0"/>
          </a:p>
          <a:p>
            <a:pPr algn="ctr"/>
            <a:endParaRPr lang="es-ES_tradnl" dirty="0"/>
          </a:p>
          <a:p>
            <a:pPr algn="ctr"/>
            <a:endParaRPr lang="es-ES_tradnl" dirty="0"/>
          </a:p>
        </p:txBody>
      </p:sp>
    </p:spTree>
    <p:extLst>
      <p:ext uri="{BB962C8B-B14F-4D97-AF65-F5344CB8AC3E}">
        <p14:creationId xmlns:p14="http://schemas.microsoft.com/office/powerpoint/2010/main" val="2348035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F5350B5-7EE6-1523-7405-1AF1186988AF}"/>
              </a:ext>
            </a:extLst>
          </p:cNvPr>
          <p:cNvSpPr/>
          <p:nvPr/>
        </p:nvSpPr>
        <p:spPr>
          <a:xfrm>
            <a:off x="1" y="389744"/>
            <a:ext cx="12191999" cy="1124262"/>
          </a:xfrm>
          <a:prstGeom prst="rect">
            <a:avLst/>
          </a:prstGeom>
          <a:gradFill>
            <a:gsLst>
              <a:gs pos="0">
                <a:schemeClr val="accent1">
                  <a:lumMod val="5000"/>
                  <a:lumOff val="95000"/>
                </a:schemeClr>
              </a:gs>
              <a:gs pos="87000">
                <a:schemeClr val="accent4">
                  <a:lumMod val="20000"/>
                  <a:lumOff val="80000"/>
                </a:schemeClr>
              </a:gs>
              <a:gs pos="94000">
                <a:schemeClr val="accent4">
                  <a:lumMod val="40000"/>
                  <a:lumOff val="60000"/>
                </a:schemeClr>
              </a:gs>
              <a:gs pos="100000">
                <a:schemeClr val="accent4">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Rectangle 3">
            <a:extLst>
              <a:ext uri="{FF2B5EF4-FFF2-40B4-BE49-F238E27FC236}">
                <a16:creationId xmlns:a16="http://schemas.microsoft.com/office/drawing/2014/main" id="{A406B26C-97B1-D1B7-31DB-D1E26AFD8329}"/>
              </a:ext>
            </a:extLst>
          </p:cNvPr>
          <p:cNvSpPr/>
          <p:nvPr/>
        </p:nvSpPr>
        <p:spPr>
          <a:xfrm>
            <a:off x="0" y="0"/>
            <a:ext cx="1214203" cy="68580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extBox 1">
            <a:extLst>
              <a:ext uri="{FF2B5EF4-FFF2-40B4-BE49-F238E27FC236}">
                <a16:creationId xmlns:a16="http://schemas.microsoft.com/office/drawing/2014/main" id="{6308C8D6-EF73-4BC2-9026-E4A6760AD766}"/>
              </a:ext>
            </a:extLst>
          </p:cNvPr>
          <p:cNvSpPr txBox="1"/>
          <p:nvPr/>
        </p:nvSpPr>
        <p:spPr>
          <a:xfrm>
            <a:off x="1214203" y="1514006"/>
            <a:ext cx="10977796" cy="1477328"/>
          </a:xfrm>
          <a:prstGeom prst="rect">
            <a:avLst/>
          </a:prstGeom>
          <a:noFill/>
        </p:spPr>
        <p:txBody>
          <a:bodyPr wrap="square" rtlCol="0">
            <a:spAutoFit/>
          </a:bodyPr>
          <a:lstStyle/>
          <a:p>
            <a:pPr algn="ctr"/>
            <a:endParaRPr lang="es-ES_tradnl" dirty="0"/>
          </a:p>
          <a:p>
            <a:pPr algn="ctr"/>
            <a:endParaRPr lang="es-ES_tradnl" dirty="0"/>
          </a:p>
          <a:p>
            <a:pPr algn="ctr"/>
            <a:r>
              <a:rPr lang="es-ES_tradnl" sz="3600" dirty="0"/>
              <a:t>Análisis [Tabla: </a:t>
            </a:r>
            <a:r>
              <a:rPr lang="es-ES_tradnl" sz="3600" dirty="0" err="1"/>
              <a:t>dailyActivity_merged</a:t>
            </a:r>
            <a:r>
              <a:rPr lang="es-ES_tradnl" sz="3600" dirty="0"/>
              <a:t>]</a:t>
            </a:r>
          </a:p>
          <a:p>
            <a:pPr algn="ctr"/>
            <a:endParaRPr lang="es-ES_tradnl" dirty="0"/>
          </a:p>
        </p:txBody>
      </p:sp>
      <p:graphicFrame>
        <p:nvGraphicFramePr>
          <p:cNvPr id="3" name="Chart 2">
            <a:extLst>
              <a:ext uri="{FF2B5EF4-FFF2-40B4-BE49-F238E27FC236}">
                <a16:creationId xmlns:a16="http://schemas.microsoft.com/office/drawing/2014/main" id="{13CCFF91-A618-ABAC-6C43-1FA10EE43CA5}"/>
              </a:ext>
            </a:extLst>
          </p:cNvPr>
          <p:cNvGraphicFramePr>
            <a:graphicFrameLocks/>
          </p:cNvGraphicFramePr>
          <p:nvPr>
            <p:extLst>
              <p:ext uri="{D42A27DB-BD31-4B8C-83A1-F6EECF244321}">
                <p14:modId xmlns:p14="http://schemas.microsoft.com/office/powerpoint/2010/main" val="289080089"/>
              </p:ext>
            </p:extLst>
          </p:nvPr>
        </p:nvGraphicFramePr>
        <p:xfrm>
          <a:off x="1538755" y="3095631"/>
          <a:ext cx="7000875" cy="3762369"/>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FE8398D1-DED8-00CD-34F0-7535B9C07F1C}"/>
              </a:ext>
            </a:extLst>
          </p:cNvPr>
          <p:cNvSpPr txBox="1"/>
          <p:nvPr/>
        </p:nvSpPr>
        <p:spPr>
          <a:xfrm>
            <a:off x="8709285" y="3095631"/>
            <a:ext cx="3252866" cy="1477328"/>
          </a:xfrm>
          <a:prstGeom prst="rect">
            <a:avLst/>
          </a:prstGeom>
          <a:noFill/>
        </p:spPr>
        <p:txBody>
          <a:bodyPr wrap="square" rtlCol="0">
            <a:spAutoFit/>
          </a:bodyPr>
          <a:lstStyle/>
          <a:p>
            <a:pPr algn="just"/>
            <a:r>
              <a:rPr lang="es-ES_tradnl" dirty="0"/>
              <a:t>El mayor porcentaje de individuos se categoriza dentro del grupo sedentario, ya que su actividad supera normalmente el 80% del tiempo diario total.</a:t>
            </a:r>
          </a:p>
        </p:txBody>
      </p:sp>
    </p:spTree>
    <p:extLst>
      <p:ext uri="{BB962C8B-B14F-4D97-AF65-F5344CB8AC3E}">
        <p14:creationId xmlns:p14="http://schemas.microsoft.com/office/powerpoint/2010/main" val="42606860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F5350B5-7EE6-1523-7405-1AF1186988AF}"/>
              </a:ext>
            </a:extLst>
          </p:cNvPr>
          <p:cNvSpPr/>
          <p:nvPr/>
        </p:nvSpPr>
        <p:spPr>
          <a:xfrm>
            <a:off x="1" y="389744"/>
            <a:ext cx="12191999" cy="1124262"/>
          </a:xfrm>
          <a:prstGeom prst="rect">
            <a:avLst/>
          </a:prstGeom>
          <a:gradFill>
            <a:gsLst>
              <a:gs pos="0">
                <a:schemeClr val="accent1">
                  <a:lumMod val="5000"/>
                  <a:lumOff val="95000"/>
                </a:schemeClr>
              </a:gs>
              <a:gs pos="87000">
                <a:schemeClr val="accent4">
                  <a:lumMod val="20000"/>
                  <a:lumOff val="80000"/>
                </a:schemeClr>
              </a:gs>
              <a:gs pos="94000">
                <a:schemeClr val="accent4">
                  <a:lumMod val="40000"/>
                  <a:lumOff val="60000"/>
                </a:schemeClr>
              </a:gs>
              <a:gs pos="100000">
                <a:schemeClr val="accent4">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Rectangle 3">
            <a:extLst>
              <a:ext uri="{FF2B5EF4-FFF2-40B4-BE49-F238E27FC236}">
                <a16:creationId xmlns:a16="http://schemas.microsoft.com/office/drawing/2014/main" id="{A406B26C-97B1-D1B7-31DB-D1E26AFD8329}"/>
              </a:ext>
            </a:extLst>
          </p:cNvPr>
          <p:cNvSpPr/>
          <p:nvPr/>
        </p:nvSpPr>
        <p:spPr>
          <a:xfrm>
            <a:off x="0" y="0"/>
            <a:ext cx="1214203" cy="68580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extBox 1">
            <a:extLst>
              <a:ext uri="{FF2B5EF4-FFF2-40B4-BE49-F238E27FC236}">
                <a16:creationId xmlns:a16="http://schemas.microsoft.com/office/drawing/2014/main" id="{6308C8D6-EF73-4BC2-9026-E4A6760AD766}"/>
              </a:ext>
            </a:extLst>
          </p:cNvPr>
          <p:cNvSpPr txBox="1"/>
          <p:nvPr/>
        </p:nvSpPr>
        <p:spPr>
          <a:xfrm>
            <a:off x="1214203" y="1514006"/>
            <a:ext cx="10977796" cy="5355312"/>
          </a:xfrm>
          <a:prstGeom prst="rect">
            <a:avLst/>
          </a:prstGeom>
          <a:noFill/>
        </p:spPr>
        <p:txBody>
          <a:bodyPr wrap="square" rtlCol="0">
            <a:spAutoFit/>
          </a:bodyPr>
          <a:lstStyle/>
          <a:p>
            <a:pPr algn="ctr"/>
            <a:endParaRPr lang="es-ES_tradnl" dirty="0"/>
          </a:p>
          <a:p>
            <a:pPr algn="ctr"/>
            <a:endParaRPr lang="es-ES_tradnl" dirty="0"/>
          </a:p>
          <a:p>
            <a:pPr algn="ctr"/>
            <a:r>
              <a:rPr lang="es-ES_tradnl" sz="3600" dirty="0"/>
              <a:t>Análisis [Tabla: </a:t>
            </a:r>
            <a:r>
              <a:rPr lang="es-ES_tradnl" sz="3600" dirty="0" err="1"/>
              <a:t>dailyActivity_merged</a:t>
            </a:r>
            <a:r>
              <a:rPr lang="es-ES_tradnl" sz="3600" dirty="0"/>
              <a:t>]</a:t>
            </a:r>
          </a:p>
          <a:p>
            <a:pPr algn="ctr"/>
            <a:endParaRPr lang="es-ES_tradnl" sz="3600" dirty="0"/>
          </a:p>
          <a:p>
            <a:pPr algn="ctr"/>
            <a:endParaRPr lang="es-ES_tradnl" dirty="0"/>
          </a:p>
          <a:p>
            <a:pPr algn="just"/>
            <a:r>
              <a:rPr lang="es-ES_tradnl" dirty="0"/>
              <a:t>									Cada individuo tiene </a:t>
            </a:r>
          </a:p>
          <a:p>
            <a:pPr algn="just"/>
            <a:r>
              <a:rPr lang="es-ES_tradnl" dirty="0"/>
              <a:t>																				un consumo energético  </a:t>
            </a:r>
          </a:p>
          <a:p>
            <a:pPr algn="just"/>
            <a:r>
              <a:rPr lang="es-ES_tradnl" dirty="0"/>
              <a:t>									</a:t>
            </a:r>
          </a:p>
          <a:p>
            <a:pPr algn="just"/>
            <a:r>
              <a:rPr lang="es-ES_tradnl" dirty="0"/>
              <a:t>									distinto, sujeto a las </a:t>
            </a:r>
          </a:p>
          <a:p>
            <a:pPr algn="just"/>
            <a:endParaRPr lang="es-ES_tradnl" dirty="0"/>
          </a:p>
          <a:p>
            <a:pPr algn="just"/>
            <a:r>
              <a:rPr lang="es-ES_tradnl" dirty="0"/>
              <a:t>									limitaciones del estudio </a:t>
            </a:r>
          </a:p>
          <a:p>
            <a:pPr algn="just"/>
            <a:endParaRPr lang="es-ES_tradnl" dirty="0"/>
          </a:p>
          <a:p>
            <a:pPr algn="just"/>
            <a:r>
              <a:rPr lang="es-ES_tradnl" dirty="0"/>
              <a:t>									*1.</a:t>
            </a:r>
          </a:p>
          <a:p>
            <a:pPr algn="ctr"/>
            <a:endParaRPr lang="es-ES_tradnl" dirty="0"/>
          </a:p>
          <a:p>
            <a:pPr algn="ctr"/>
            <a:endParaRPr lang="es-ES_tradnl" dirty="0"/>
          </a:p>
          <a:p>
            <a:pPr algn="ctr"/>
            <a:endParaRPr lang="es-ES_tradnl" dirty="0"/>
          </a:p>
        </p:txBody>
      </p:sp>
      <p:graphicFrame>
        <p:nvGraphicFramePr>
          <p:cNvPr id="6" name="Chart 5">
            <a:extLst>
              <a:ext uri="{FF2B5EF4-FFF2-40B4-BE49-F238E27FC236}">
                <a16:creationId xmlns:a16="http://schemas.microsoft.com/office/drawing/2014/main" id="{972F1AB0-3A91-2D37-2AD6-1DF5357A32BB}"/>
              </a:ext>
            </a:extLst>
          </p:cNvPr>
          <p:cNvGraphicFramePr>
            <a:graphicFrameLocks/>
          </p:cNvGraphicFramePr>
          <p:nvPr>
            <p:extLst>
              <p:ext uri="{D42A27DB-BD31-4B8C-83A1-F6EECF244321}">
                <p14:modId xmlns:p14="http://schemas.microsoft.com/office/powerpoint/2010/main" val="3839714124"/>
              </p:ext>
            </p:extLst>
          </p:nvPr>
        </p:nvGraphicFramePr>
        <p:xfrm>
          <a:off x="1465834" y="3192674"/>
          <a:ext cx="6981825" cy="367664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108772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F5350B5-7EE6-1523-7405-1AF1186988AF}"/>
              </a:ext>
            </a:extLst>
          </p:cNvPr>
          <p:cNvSpPr/>
          <p:nvPr/>
        </p:nvSpPr>
        <p:spPr>
          <a:xfrm>
            <a:off x="1" y="389744"/>
            <a:ext cx="12191999" cy="1124262"/>
          </a:xfrm>
          <a:prstGeom prst="rect">
            <a:avLst/>
          </a:prstGeom>
          <a:gradFill>
            <a:gsLst>
              <a:gs pos="0">
                <a:schemeClr val="accent1">
                  <a:lumMod val="5000"/>
                  <a:lumOff val="95000"/>
                </a:schemeClr>
              </a:gs>
              <a:gs pos="87000">
                <a:schemeClr val="accent4">
                  <a:lumMod val="20000"/>
                  <a:lumOff val="80000"/>
                </a:schemeClr>
              </a:gs>
              <a:gs pos="94000">
                <a:schemeClr val="accent4">
                  <a:lumMod val="40000"/>
                  <a:lumOff val="60000"/>
                </a:schemeClr>
              </a:gs>
              <a:gs pos="100000">
                <a:schemeClr val="accent4">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Rectangle 3">
            <a:extLst>
              <a:ext uri="{FF2B5EF4-FFF2-40B4-BE49-F238E27FC236}">
                <a16:creationId xmlns:a16="http://schemas.microsoft.com/office/drawing/2014/main" id="{A406B26C-97B1-D1B7-31DB-D1E26AFD8329}"/>
              </a:ext>
            </a:extLst>
          </p:cNvPr>
          <p:cNvSpPr/>
          <p:nvPr/>
        </p:nvSpPr>
        <p:spPr>
          <a:xfrm>
            <a:off x="0" y="0"/>
            <a:ext cx="1214203" cy="68580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extBox 1">
            <a:extLst>
              <a:ext uri="{FF2B5EF4-FFF2-40B4-BE49-F238E27FC236}">
                <a16:creationId xmlns:a16="http://schemas.microsoft.com/office/drawing/2014/main" id="{6308C8D6-EF73-4BC2-9026-E4A6760AD766}"/>
              </a:ext>
            </a:extLst>
          </p:cNvPr>
          <p:cNvSpPr txBox="1"/>
          <p:nvPr/>
        </p:nvSpPr>
        <p:spPr>
          <a:xfrm>
            <a:off x="1214203" y="1514006"/>
            <a:ext cx="10977796" cy="1477328"/>
          </a:xfrm>
          <a:prstGeom prst="rect">
            <a:avLst/>
          </a:prstGeom>
          <a:noFill/>
        </p:spPr>
        <p:txBody>
          <a:bodyPr wrap="square" rtlCol="0">
            <a:spAutoFit/>
          </a:bodyPr>
          <a:lstStyle/>
          <a:p>
            <a:pPr algn="ctr"/>
            <a:endParaRPr lang="es-ES_tradnl" dirty="0"/>
          </a:p>
          <a:p>
            <a:pPr algn="ctr"/>
            <a:endParaRPr lang="es-ES_tradnl" dirty="0"/>
          </a:p>
          <a:p>
            <a:pPr algn="ctr"/>
            <a:r>
              <a:rPr lang="es-ES_tradnl" sz="3600" dirty="0"/>
              <a:t>Análisis [Tabla: </a:t>
            </a:r>
            <a:r>
              <a:rPr lang="es-ES_tradnl" sz="3600" dirty="0" err="1"/>
              <a:t>dailyCalories_merged</a:t>
            </a:r>
            <a:r>
              <a:rPr lang="es-ES_tradnl" sz="3600" dirty="0"/>
              <a:t>]</a:t>
            </a:r>
          </a:p>
          <a:p>
            <a:pPr algn="ctr"/>
            <a:endParaRPr lang="es-ES_tradnl" dirty="0"/>
          </a:p>
        </p:txBody>
      </p:sp>
      <p:sp>
        <p:nvSpPr>
          <p:cNvPr id="6" name="TextBox 5">
            <a:extLst>
              <a:ext uri="{FF2B5EF4-FFF2-40B4-BE49-F238E27FC236}">
                <a16:creationId xmlns:a16="http://schemas.microsoft.com/office/drawing/2014/main" id="{FE8398D1-DED8-00CD-34F0-7535B9C07F1C}"/>
              </a:ext>
            </a:extLst>
          </p:cNvPr>
          <p:cNvSpPr txBox="1"/>
          <p:nvPr/>
        </p:nvSpPr>
        <p:spPr>
          <a:xfrm>
            <a:off x="8539630" y="2848131"/>
            <a:ext cx="3452501" cy="3970318"/>
          </a:xfrm>
          <a:prstGeom prst="rect">
            <a:avLst/>
          </a:prstGeom>
          <a:noFill/>
        </p:spPr>
        <p:txBody>
          <a:bodyPr wrap="square" rtlCol="0">
            <a:spAutoFit/>
          </a:bodyPr>
          <a:lstStyle/>
          <a:p>
            <a:pPr algn="just"/>
            <a:r>
              <a:rPr lang="es-ES_tradnl" dirty="0"/>
              <a:t>El numero de calorías quemadas a lo largo del periodo de estudio tiene una tendencia decreciente, que es especialmente pronunciada durante los últimos días. </a:t>
            </a:r>
          </a:p>
          <a:p>
            <a:pPr algn="just"/>
            <a:endParaRPr lang="es-ES_tradnl" dirty="0"/>
          </a:p>
          <a:p>
            <a:pPr algn="just"/>
            <a:r>
              <a:rPr lang="es-ES_tradnl" dirty="0"/>
              <a:t>Esto puede ser debido a que el numero de registros en blanco son mayores durante los últimos días.</a:t>
            </a:r>
          </a:p>
          <a:p>
            <a:pPr algn="just"/>
            <a:r>
              <a:rPr lang="es-ES_tradnl" dirty="0"/>
              <a:t>Para ello se ha introducido un factor corrector basado en los valores registrados. </a:t>
            </a:r>
          </a:p>
          <a:p>
            <a:pPr algn="just"/>
            <a:r>
              <a:rPr lang="es-ES_tradnl" dirty="0"/>
              <a:t> Esto es de nuevo un factor limitante del estudio. *2</a:t>
            </a:r>
          </a:p>
        </p:txBody>
      </p:sp>
      <p:graphicFrame>
        <p:nvGraphicFramePr>
          <p:cNvPr id="7" name="Chart 6">
            <a:extLst>
              <a:ext uri="{FF2B5EF4-FFF2-40B4-BE49-F238E27FC236}">
                <a16:creationId xmlns:a16="http://schemas.microsoft.com/office/drawing/2014/main" id="{376A1070-B92D-FA9B-0609-D5B2354B6D29}"/>
              </a:ext>
            </a:extLst>
          </p:cNvPr>
          <p:cNvGraphicFramePr>
            <a:graphicFrameLocks/>
          </p:cNvGraphicFramePr>
          <p:nvPr/>
        </p:nvGraphicFramePr>
        <p:xfrm>
          <a:off x="1214203" y="2848131"/>
          <a:ext cx="7086600" cy="401939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867187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F5350B5-7EE6-1523-7405-1AF1186988AF}"/>
              </a:ext>
            </a:extLst>
          </p:cNvPr>
          <p:cNvSpPr/>
          <p:nvPr/>
        </p:nvSpPr>
        <p:spPr>
          <a:xfrm>
            <a:off x="1" y="389744"/>
            <a:ext cx="12191999" cy="1124262"/>
          </a:xfrm>
          <a:prstGeom prst="rect">
            <a:avLst/>
          </a:prstGeom>
          <a:gradFill>
            <a:gsLst>
              <a:gs pos="0">
                <a:schemeClr val="accent1">
                  <a:lumMod val="5000"/>
                  <a:lumOff val="95000"/>
                </a:schemeClr>
              </a:gs>
              <a:gs pos="87000">
                <a:schemeClr val="accent4">
                  <a:lumMod val="20000"/>
                  <a:lumOff val="80000"/>
                </a:schemeClr>
              </a:gs>
              <a:gs pos="94000">
                <a:schemeClr val="accent4">
                  <a:lumMod val="40000"/>
                  <a:lumOff val="60000"/>
                </a:schemeClr>
              </a:gs>
              <a:gs pos="100000">
                <a:schemeClr val="accent4">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Rectangle 3">
            <a:extLst>
              <a:ext uri="{FF2B5EF4-FFF2-40B4-BE49-F238E27FC236}">
                <a16:creationId xmlns:a16="http://schemas.microsoft.com/office/drawing/2014/main" id="{A406B26C-97B1-D1B7-31DB-D1E26AFD8329}"/>
              </a:ext>
            </a:extLst>
          </p:cNvPr>
          <p:cNvSpPr/>
          <p:nvPr/>
        </p:nvSpPr>
        <p:spPr>
          <a:xfrm>
            <a:off x="0" y="0"/>
            <a:ext cx="1214203" cy="68580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extBox 1">
            <a:extLst>
              <a:ext uri="{FF2B5EF4-FFF2-40B4-BE49-F238E27FC236}">
                <a16:creationId xmlns:a16="http://schemas.microsoft.com/office/drawing/2014/main" id="{6308C8D6-EF73-4BC2-9026-E4A6760AD766}"/>
              </a:ext>
            </a:extLst>
          </p:cNvPr>
          <p:cNvSpPr txBox="1"/>
          <p:nvPr/>
        </p:nvSpPr>
        <p:spPr>
          <a:xfrm>
            <a:off x="1214203" y="1514006"/>
            <a:ext cx="10977796" cy="1477328"/>
          </a:xfrm>
          <a:prstGeom prst="rect">
            <a:avLst/>
          </a:prstGeom>
          <a:noFill/>
        </p:spPr>
        <p:txBody>
          <a:bodyPr wrap="square" rtlCol="0">
            <a:spAutoFit/>
          </a:bodyPr>
          <a:lstStyle/>
          <a:p>
            <a:pPr algn="ctr"/>
            <a:endParaRPr lang="es-ES_tradnl" dirty="0"/>
          </a:p>
          <a:p>
            <a:pPr algn="ctr"/>
            <a:endParaRPr lang="es-ES_tradnl" dirty="0"/>
          </a:p>
          <a:p>
            <a:pPr algn="ctr"/>
            <a:r>
              <a:rPr lang="es-ES_tradnl" sz="3600" dirty="0"/>
              <a:t>Análisis [Tabla: </a:t>
            </a:r>
            <a:r>
              <a:rPr lang="es-ES_tradnl" sz="3600" dirty="0" err="1"/>
              <a:t>dailyCalories_merged</a:t>
            </a:r>
            <a:r>
              <a:rPr lang="es-ES_tradnl" sz="3600" dirty="0"/>
              <a:t>]</a:t>
            </a:r>
          </a:p>
          <a:p>
            <a:pPr algn="ctr"/>
            <a:endParaRPr lang="es-ES_tradnl" dirty="0"/>
          </a:p>
        </p:txBody>
      </p:sp>
      <p:sp>
        <p:nvSpPr>
          <p:cNvPr id="6" name="TextBox 5">
            <a:extLst>
              <a:ext uri="{FF2B5EF4-FFF2-40B4-BE49-F238E27FC236}">
                <a16:creationId xmlns:a16="http://schemas.microsoft.com/office/drawing/2014/main" id="{FE8398D1-DED8-00CD-34F0-7535B9C07F1C}"/>
              </a:ext>
            </a:extLst>
          </p:cNvPr>
          <p:cNvSpPr txBox="1"/>
          <p:nvPr/>
        </p:nvSpPr>
        <p:spPr>
          <a:xfrm>
            <a:off x="8539629" y="2942080"/>
            <a:ext cx="3332580" cy="3970318"/>
          </a:xfrm>
          <a:prstGeom prst="rect">
            <a:avLst/>
          </a:prstGeom>
          <a:noFill/>
        </p:spPr>
        <p:txBody>
          <a:bodyPr wrap="square" rtlCol="0">
            <a:spAutoFit/>
          </a:bodyPr>
          <a:lstStyle/>
          <a:p>
            <a:pPr algn="just"/>
            <a:r>
              <a:rPr lang="es-ES_tradnl" dirty="0"/>
              <a:t>El numero de calorías corregido multiplica el numero de calorías total por el factor correctivo que se calcula como 33 / numero de registros observados. Por ejemplo, si un individuo muestra 28 registros completos, se divide 33 / 28. No obstante, este método asume linealidad lo que no puede asumirse a priori ya que no necesariamente tiene por que observarse en el mundo real. *3</a:t>
            </a:r>
          </a:p>
          <a:p>
            <a:endParaRPr lang="es-ES_tradnl" dirty="0"/>
          </a:p>
        </p:txBody>
      </p:sp>
      <p:graphicFrame>
        <p:nvGraphicFramePr>
          <p:cNvPr id="8" name="Chart 7">
            <a:extLst>
              <a:ext uri="{FF2B5EF4-FFF2-40B4-BE49-F238E27FC236}">
                <a16:creationId xmlns:a16="http://schemas.microsoft.com/office/drawing/2014/main" id="{D11139B7-FDC9-4E15-9A94-4A3F15A87E56}"/>
              </a:ext>
            </a:extLst>
          </p:cNvPr>
          <p:cNvGraphicFramePr>
            <a:graphicFrameLocks/>
          </p:cNvGraphicFramePr>
          <p:nvPr>
            <p:extLst>
              <p:ext uri="{D42A27DB-BD31-4B8C-83A1-F6EECF244321}">
                <p14:modId xmlns:p14="http://schemas.microsoft.com/office/powerpoint/2010/main" val="1624251082"/>
              </p:ext>
            </p:extLst>
          </p:nvPr>
        </p:nvGraphicFramePr>
        <p:xfrm>
          <a:off x="1333616" y="3038720"/>
          <a:ext cx="7086600" cy="377189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371364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F5350B5-7EE6-1523-7405-1AF1186988AF}"/>
              </a:ext>
            </a:extLst>
          </p:cNvPr>
          <p:cNvSpPr/>
          <p:nvPr/>
        </p:nvSpPr>
        <p:spPr>
          <a:xfrm>
            <a:off x="1" y="389744"/>
            <a:ext cx="12191999" cy="1124262"/>
          </a:xfrm>
          <a:prstGeom prst="rect">
            <a:avLst/>
          </a:prstGeom>
          <a:gradFill>
            <a:gsLst>
              <a:gs pos="0">
                <a:schemeClr val="accent1">
                  <a:lumMod val="5000"/>
                  <a:lumOff val="95000"/>
                </a:schemeClr>
              </a:gs>
              <a:gs pos="87000">
                <a:schemeClr val="accent4">
                  <a:lumMod val="20000"/>
                  <a:lumOff val="80000"/>
                </a:schemeClr>
              </a:gs>
              <a:gs pos="94000">
                <a:schemeClr val="accent4">
                  <a:lumMod val="40000"/>
                  <a:lumOff val="60000"/>
                </a:schemeClr>
              </a:gs>
              <a:gs pos="100000">
                <a:schemeClr val="accent4">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4" name="Rectangle 3">
            <a:extLst>
              <a:ext uri="{FF2B5EF4-FFF2-40B4-BE49-F238E27FC236}">
                <a16:creationId xmlns:a16="http://schemas.microsoft.com/office/drawing/2014/main" id="{A406B26C-97B1-D1B7-31DB-D1E26AFD8329}"/>
              </a:ext>
            </a:extLst>
          </p:cNvPr>
          <p:cNvSpPr/>
          <p:nvPr/>
        </p:nvSpPr>
        <p:spPr>
          <a:xfrm>
            <a:off x="0" y="0"/>
            <a:ext cx="1214203" cy="68580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 name="TextBox 1">
            <a:extLst>
              <a:ext uri="{FF2B5EF4-FFF2-40B4-BE49-F238E27FC236}">
                <a16:creationId xmlns:a16="http://schemas.microsoft.com/office/drawing/2014/main" id="{6308C8D6-EF73-4BC2-9026-E4A6760AD766}"/>
              </a:ext>
            </a:extLst>
          </p:cNvPr>
          <p:cNvSpPr txBox="1"/>
          <p:nvPr/>
        </p:nvSpPr>
        <p:spPr>
          <a:xfrm>
            <a:off x="1214203" y="1514006"/>
            <a:ext cx="10977796" cy="1477328"/>
          </a:xfrm>
          <a:prstGeom prst="rect">
            <a:avLst/>
          </a:prstGeom>
          <a:noFill/>
        </p:spPr>
        <p:txBody>
          <a:bodyPr wrap="square" rtlCol="0">
            <a:spAutoFit/>
          </a:bodyPr>
          <a:lstStyle/>
          <a:p>
            <a:pPr algn="ctr"/>
            <a:endParaRPr lang="es-ES_tradnl" dirty="0"/>
          </a:p>
          <a:p>
            <a:pPr algn="ctr"/>
            <a:endParaRPr lang="es-ES_tradnl" dirty="0"/>
          </a:p>
          <a:p>
            <a:pPr algn="ctr"/>
            <a:r>
              <a:rPr lang="es-ES_tradnl" sz="3600" dirty="0"/>
              <a:t>Análisis [Tabla: </a:t>
            </a:r>
            <a:r>
              <a:rPr lang="es-ES_tradnl" sz="3600" dirty="0" err="1"/>
              <a:t>dailySteps_merged</a:t>
            </a:r>
            <a:r>
              <a:rPr lang="es-ES_tradnl" sz="3600" dirty="0"/>
              <a:t>]</a:t>
            </a:r>
          </a:p>
          <a:p>
            <a:pPr algn="ctr"/>
            <a:endParaRPr lang="es-ES_tradnl" dirty="0"/>
          </a:p>
        </p:txBody>
      </p:sp>
      <p:sp>
        <p:nvSpPr>
          <p:cNvPr id="6" name="TextBox 5">
            <a:extLst>
              <a:ext uri="{FF2B5EF4-FFF2-40B4-BE49-F238E27FC236}">
                <a16:creationId xmlns:a16="http://schemas.microsoft.com/office/drawing/2014/main" id="{FE8398D1-DED8-00CD-34F0-7535B9C07F1C}"/>
              </a:ext>
            </a:extLst>
          </p:cNvPr>
          <p:cNvSpPr txBox="1"/>
          <p:nvPr/>
        </p:nvSpPr>
        <p:spPr>
          <a:xfrm>
            <a:off x="8544042" y="2913699"/>
            <a:ext cx="3452501" cy="3970318"/>
          </a:xfrm>
          <a:prstGeom prst="rect">
            <a:avLst/>
          </a:prstGeom>
          <a:noFill/>
        </p:spPr>
        <p:txBody>
          <a:bodyPr wrap="square" rtlCol="0">
            <a:spAutoFit/>
          </a:bodyPr>
          <a:lstStyle/>
          <a:p>
            <a:pPr algn="just"/>
            <a:r>
              <a:rPr lang="es-ES_tradnl" dirty="0"/>
              <a:t>El numero de pasos corregido multiplica el numero de pasos total por el factor correctivo utilizando el mismo método que en la anterior diapositiva. </a:t>
            </a:r>
          </a:p>
          <a:p>
            <a:pPr algn="just"/>
            <a:r>
              <a:rPr lang="es-ES_tradnl" dirty="0"/>
              <a:t>La media de pasos pasa de 28 registros observados hasta 17 en el ultimo día de observación, por lo que habría que destacar que incluso realizando la corrección, la tendencia queda distorsionada en el ultimo día.</a:t>
            </a:r>
          </a:p>
          <a:p>
            <a:pPr algn="just"/>
            <a:r>
              <a:rPr lang="es-ES_tradnl" dirty="0"/>
              <a:t>De nuevo, este método asume linealidad. *3</a:t>
            </a:r>
          </a:p>
        </p:txBody>
      </p:sp>
      <p:graphicFrame>
        <p:nvGraphicFramePr>
          <p:cNvPr id="3" name="Chart 2">
            <a:extLst>
              <a:ext uri="{FF2B5EF4-FFF2-40B4-BE49-F238E27FC236}">
                <a16:creationId xmlns:a16="http://schemas.microsoft.com/office/drawing/2014/main" id="{9750CCB0-AC22-2C96-49EF-C4AABF9545B7}"/>
              </a:ext>
            </a:extLst>
          </p:cNvPr>
          <p:cNvGraphicFramePr>
            <a:graphicFrameLocks/>
          </p:cNvGraphicFramePr>
          <p:nvPr>
            <p:extLst>
              <p:ext uri="{D42A27DB-BD31-4B8C-83A1-F6EECF244321}">
                <p14:modId xmlns:p14="http://schemas.microsoft.com/office/powerpoint/2010/main" val="3817042498"/>
              </p:ext>
            </p:extLst>
          </p:nvPr>
        </p:nvGraphicFramePr>
        <p:xfrm>
          <a:off x="1209792" y="3198031"/>
          <a:ext cx="7334250" cy="359091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395799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664</TotalTime>
  <Words>1225</Words>
  <Application>Microsoft Office PowerPoint</Application>
  <PresentationFormat>Widescreen</PresentationFormat>
  <Paragraphs>181</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Angel Herrera</dc:creator>
  <cp:lastModifiedBy>Angel Herrera</cp:lastModifiedBy>
  <cp:revision>34</cp:revision>
  <dcterms:created xsi:type="dcterms:W3CDTF">2022-09-11T15:54:22Z</dcterms:created>
  <dcterms:modified xsi:type="dcterms:W3CDTF">2022-09-19T17:51:28Z</dcterms:modified>
</cp:coreProperties>
</file>

<file path=docProps/thumbnail.jpeg>
</file>